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73" r:id="rId3"/>
    <p:sldId id="256" r:id="rId4"/>
    <p:sldId id="258" r:id="rId5"/>
    <p:sldId id="259" r:id="rId6"/>
    <p:sldId id="260" r:id="rId7"/>
    <p:sldId id="257" r:id="rId8"/>
    <p:sldId id="261" r:id="rId9"/>
    <p:sldId id="265" r:id="rId10"/>
    <p:sldId id="266" r:id="rId11"/>
    <p:sldId id="267" r:id="rId12"/>
    <p:sldId id="268" r:id="rId13"/>
    <p:sldId id="269" r:id="rId14"/>
    <p:sldId id="270" r:id="rId15"/>
    <p:sldId id="262" r:id="rId16"/>
    <p:sldId id="274" r:id="rId17"/>
    <p:sldId id="271"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240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5065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8694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26" name="Picture 25">
            <a:extLst>
              <a:ext uri="{FF2B5EF4-FFF2-40B4-BE49-F238E27FC236}">
                <a16:creationId xmlns:a16="http://schemas.microsoft.com/office/drawing/2014/main" id="{FA12B974-5A85-F2E3-3211-E874756D3C91}"/>
              </a:ext>
            </a:extLst>
          </p:cNvPr>
          <p:cNvPicPr>
            <a:picLocks noChangeAspect="1"/>
          </p:cNvPicPr>
          <p:nvPr/>
        </p:nvPicPr>
        <p:blipFill>
          <a:blip r:embed="rId3"/>
          <a:stretch>
            <a:fillRect/>
          </a:stretch>
        </p:blipFill>
        <p:spPr>
          <a:xfrm>
            <a:off x="-191386" y="-389152"/>
            <a:ext cx="14821786" cy="88930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1246227"/>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Adobe Photoshop: Bring Your Imagination to Life</a:t>
            </a:r>
            <a:endParaRPr lang="en-US" sz="4374" dirty="0"/>
          </a:p>
        </p:txBody>
      </p:sp>
      <p:sp>
        <p:nvSpPr>
          <p:cNvPr id="5" name="Shape 3"/>
          <p:cNvSpPr/>
          <p:nvPr/>
        </p:nvSpPr>
        <p:spPr>
          <a:xfrm>
            <a:off x="2037993" y="3079313"/>
            <a:ext cx="5166122" cy="1663184"/>
          </a:xfrm>
          <a:prstGeom prst="roundRect">
            <a:avLst>
              <a:gd name="adj" fmla="val 6012"/>
            </a:avLst>
          </a:prstGeom>
          <a:solidFill>
            <a:srgbClr val="3D3D42"/>
          </a:solidFill>
          <a:ln w="13811">
            <a:solidFill>
              <a:srgbClr val="494950"/>
            </a:solidFill>
            <a:prstDash val="solid"/>
          </a:ln>
        </p:spPr>
      </p:sp>
      <p:sp>
        <p:nvSpPr>
          <p:cNvPr id="6" name="Text 4"/>
          <p:cNvSpPr/>
          <p:nvPr/>
        </p:nvSpPr>
        <p:spPr>
          <a:xfrm>
            <a:off x="2273975" y="3315295"/>
            <a:ext cx="316992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Overview of Photoshop</a:t>
            </a:r>
            <a:endParaRPr lang="en-US" sz="2187" dirty="0"/>
          </a:p>
        </p:txBody>
      </p:sp>
      <p:sp>
        <p:nvSpPr>
          <p:cNvPr id="7" name="Text 5"/>
          <p:cNvSpPr/>
          <p:nvPr/>
        </p:nvSpPr>
        <p:spPr>
          <a:xfrm>
            <a:off x="2273975" y="3795713"/>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Get to know the world's leading image editing software.</a:t>
            </a:r>
            <a:endParaRPr lang="en-US" sz="1750" dirty="0"/>
          </a:p>
        </p:txBody>
      </p:sp>
      <p:sp>
        <p:nvSpPr>
          <p:cNvPr id="8" name="Shape 6"/>
          <p:cNvSpPr/>
          <p:nvPr/>
        </p:nvSpPr>
        <p:spPr>
          <a:xfrm>
            <a:off x="7426285" y="3079313"/>
            <a:ext cx="5166122" cy="1663184"/>
          </a:xfrm>
          <a:prstGeom prst="roundRect">
            <a:avLst>
              <a:gd name="adj" fmla="val 6012"/>
            </a:avLst>
          </a:prstGeom>
          <a:solidFill>
            <a:srgbClr val="3D3D42"/>
          </a:solidFill>
          <a:ln w="13811">
            <a:solidFill>
              <a:srgbClr val="494950"/>
            </a:solidFill>
            <a:prstDash val="solid"/>
          </a:ln>
        </p:spPr>
      </p:sp>
      <p:sp>
        <p:nvSpPr>
          <p:cNvPr id="9" name="Text 7"/>
          <p:cNvSpPr/>
          <p:nvPr/>
        </p:nvSpPr>
        <p:spPr>
          <a:xfrm>
            <a:off x="7662267" y="3315295"/>
            <a:ext cx="34213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Basic Tools and Features</a:t>
            </a:r>
            <a:endParaRPr lang="en-US" sz="2187" dirty="0"/>
          </a:p>
        </p:txBody>
      </p:sp>
      <p:sp>
        <p:nvSpPr>
          <p:cNvPr id="10" name="Text 8"/>
          <p:cNvSpPr/>
          <p:nvPr/>
        </p:nvSpPr>
        <p:spPr>
          <a:xfrm>
            <a:off x="7662267" y="3795713"/>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Learn the essentials and build a strong foundation for your Photoshop skills.</a:t>
            </a:r>
            <a:endParaRPr lang="en-US" sz="1750" dirty="0"/>
          </a:p>
        </p:txBody>
      </p:sp>
      <p:sp>
        <p:nvSpPr>
          <p:cNvPr id="11" name="Shape 9"/>
          <p:cNvSpPr/>
          <p:nvPr/>
        </p:nvSpPr>
        <p:spPr>
          <a:xfrm>
            <a:off x="2037993" y="4964668"/>
            <a:ext cx="5166122" cy="2018586"/>
          </a:xfrm>
          <a:prstGeom prst="roundRect">
            <a:avLst>
              <a:gd name="adj" fmla="val 4953"/>
            </a:avLst>
          </a:prstGeom>
          <a:solidFill>
            <a:srgbClr val="3D3D42"/>
          </a:solidFill>
          <a:ln w="13811">
            <a:solidFill>
              <a:srgbClr val="494950"/>
            </a:solidFill>
            <a:prstDash val="solid"/>
          </a:ln>
        </p:spPr>
      </p:sp>
      <p:sp>
        <p:nvSpPr>
          <p:cNvPr id="12" name="Text 10"/>
          <p:cNvSpPr/>
          <p:nvPr/>
        </p:nvSpPr>
        <p:spPr>
          <a:xfrm>
            <a:off x="2273975" y="5200650"/>
            <a:ext cx="413004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Photoshop for Graphic Design</a:t>
            </a:r>
            <a:endParaRPr lang="en-US" sz="2187" dirty="0"/>
          </a:p>
        </p:txBody>
      </p:sp>
      <p:sp>
        <p:nvSpPr>
          <p:cNvPr id="13" name="Text 11"/>
          <p:cNvSpPr/>
          <p:nvPr/>
        </p:nvSpPr>
        <p:spPr>
          <a:xfrm>
            <a:off x="2273975" y="5681067"/>
            <a:ext cx="4694158"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See how to use tools like layers, masks, and effects to create bold and dynamic designs.</a:t>
            </a:r>
            <a:endParaRPr lang="en-US" sz="1750" dirty="0"/>
          </a:p>
        </p:txBody>
      </p:sp>
      <p:sp>
        <p:nvSpPr>
          <p:cNvPr id="14" name="Shape 12"/>
          <p:cNvSpPr/>
          <p:nvPr/>
        </p:nvSpPr>
        <p:spPr>
          <a:xfrm>
            <a:off x="7426285" y="4964668"/>
            <a:ext cx="5166122" cy="2018586"/>
          </a:xfrm>
          <a:prstGeom prst="roundRect">
            <a:avLst>
              <a:gd name="adj" fmla="val 4953"/>
            </a:avLst>
          </a:prstGeom>
          <a:solidFill>
            <a:srgbClr val="3D3D42"/>
          </a:solidFill>
          <a:ln w="13811">
            <a:solidFill>
              <a:srgbClr val="494950"/>
            </a:solidFill>
            <a:prstDash val="solid"/>
          </a:ln>
        </p:spPr>
      </p:sp>
      <p:sp>
        <p:nvSpPr>
          <p:cNvPr id="15" name="Text 13"/>
          <p:cNvSpPr/>
          <p:nvPr/>
        </p:nvSpPr>
        <p:spPr>
          <a:xfrm>
            <a:off x="7662267" y="5200650"/>
            <a:ext cx="350520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Advanced Tips and Tricks</a:t>
            </a:r>
            <a:endParaRPr lang="en-US" sz="2187" dirty="0"/>
          </a:p>
        </p:txBody>
      </p:sp>
      <p:sp>
        <p:nvSpPr>
          <p:cNvPr id="16" name="Text 14"/>
          <p:cNvSpPr/>
          <p:nvPr/>
        </p:nvSpPr>
        <p:spPr>
          <a:xfrm>
            <a:off x="7662267" y="5681067"/>
            <a:ext cx="4694158"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Looking to take your skills to the next level? Discover some advanced techniques in Photoshop.</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1018937"/>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Adobe Illustrator: Where Imagination Meets Precision</a:t>
            </a:r>
            <a:endParaRPr lang="en-US" sz="4374" dirty="0"/>
          </a:p>
        </p:txBody>
      </p:sp>
      <p:pic>
        <p:nvPicPr>
          <p:cNvPr id="5" name="Image 0" descr="preencoded.png"/>
          <p:cNvPicPr>
            <a:picLocks noChangeAspect="1"/>
          </p:cNvPicPr>
          <p:nvPr/>
        </p:nvPicPr>
        <p:blipFill>
          <a:blip r:embed="rId3"/>
          <a:stretch>
            <a:fillRect/>
          </a:stretch>
        </p:blipFill>
        <p:spPr>
          <a:xfrm>
            <a:off x="2037993" y="2852023"/>
            <a:ext cx="2388632" cy="1476256"/>
          </a:xfrm>
          <a:prstGeom prst="rect">
            <a:avLst/>
          </a:prstGeom>
        </p:spPr>
      </p:pic>
      <p:sp>
        <p:nvSpPr>
          <p:cNvPr id="6" name="Text 3"/>
          <p:cNvSpPr/>
          <p:nvPr/>
        </p:nvSpPr>
        <p:spPr>
          <a:xfrm>
            <a:off x="2037993" y="4605933"/>
            <a:ext cx="2388632"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Overview of Illustrator</a:t>
            </a:r>
            <a:endParaRPr lang="en-US" sz="2187" dirty="0"/>
          </a:p>
        </p:txBody>
      </p:sp>
      <p:sp>
        <p:nvSpPr>
          <p:cNvPr id="7" name="Text 4"/>
          <p:cNvSpPr/>
          <p:nvPr/>
        </p:nvSpPr>
        <p:spPr>
          <a:xfrm>
            <a:off x="2037993" y="5433536"/>
            <a:ext cx="2388632"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Discover how to turn your ideas into reality with the industry-standard vector graphics editor.</a:t>
            </a:r>
            <a:endParaRPr lang="en-US" sz="1750" dirty="0"/>
          </a:p>
        </p:txBody>
      </p:sp>
      <p:pic>
        <p:nvPicPr>
          <p:cNvPr id="8" name="Image 1" descr="preencoded.png"/>
          <p:cNvPicPr>
            <a:picLocks noChangeAspect="1"/>
          </p:cNvPicPr>
          <p:nvPr/>
        </p:nvPicPr>
        <p:blipFill>
          <a:blip r:embed="rId4"/>
          <a:stretch>
            <a:fillRect/>
          </a:stretch>
        </p:blipFill>
        <p:spPr>
          <a:xfrm>
            <a:off x="4759881" y="2852023"/>
            <a:ext cx="2388632" cy="1476256"/>
          </a:xfrm>
          <a:prstGeom prst="rect">
            <a:avLst/>
          </a:prstGeom>
        </p:spPr>
      </p:pic>
      <p:sp>
        <p:nvSpPr>
          <p:cNvPr id="9" name="Text 5"/>
          <p:cNvSpPr/>
          <p:nvPr/>
        </p:nvSpPr>
        <p:spPr>
          <a:xfrm>
            <a:off x="4759881" y="4605933"/>
            <a:ext cx="2388632"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Basic Tools and Features</a:t>
            </a:r>
            <a:endParaRPr lang="en-US" sz="2187" dirty="0"/>
          </a:p>
        </p:txBody>
      </p:sp>
      <p:sp>
        <p:nvSpPr>
          <p:cNvPr id="10" name="Text 6"/>
          <p:cNvSpPr/>
          <p:nvPr/>
        </p:nvSpPr>
        <p:spPr>
          <a:xfrm>
            <a:off x="4759881" y="5433536"/>
            <a:ext cx="2388632"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Learn the essential tools and techniques to create professional-grade graphics.</a:t>
            </a:r>
            <a:endParaRPr lang="en-US" sz="1750" dirty="0"/>
          </a:p>
        </p:txBody>
      </p:sp>
      <p:pic>
        <p:nvPicPr>
          <p:cNvPr id="11" name="Image 2" descr="preencoded.png"/>
          <p:cNvPicPr>
            <a:picLocks noChangeAspect="1"/>
          </p:cNvPicPr>
          <p:nvPr/>
        </p:nvPicPr>
        <p:blipFill>
          <a:blip r:embed="rId5"/>
          <a:stretch>
            <a:fillRect/>
          </a:stretch>
        </p:blipFill>
        <p:spPr>
          <a:xfrm>
            <a:off x="7481768" y="2852023"/>
            <a:ext cx="2388632" cy="1476256"/>
          </a:xfrm>
          <a:prstGeom prst="rect">
            <a:avLst/>
          </a:prstGeom>
        </p:spPr>
      </p:pic>
      <p:sp>
        <p:nvSpPr>
          <p:cNvPr id="12" name="Text 7"/>
          <p:cNvSpPr/>
          <p:nvPr/>
        </p:nvSpPr>
        <p:spPr>
          <a:xfrm>
            <a:off x="7481768" y="4605933"/>
            <a:ext cx="2388632"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Illustrator for Graphic Design</a:t>
            </a:r>
            <a:endParaRPr lang="en-US" sz="2187" dirty="0"/>
          </a:p>
        </p:txBody>
      </p:sp>
      <p:sp>
        <p:nvSpPr>
          <p:cNvPr id="13" name="Text 8"/>
          <p:cNvSpPr/>
          <p:nvPr/>
        </p:nvSpPr>
        <p:spPr>
          <a:xfrm>
            <a:off x="7481768" y="5433536"/>
            <a:ext cx="2388632"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See how the pen tool and other Illustrator features can take your designs to new heights.</a:t>
            </a:r>
            <a:endParaRPr lang="en-US" sz="1750" dirty="0"/>
          </a:p>
        </p:txBody>
      </p:sp>
      <p:pic>
        <p:nvPicPr>
          <p:cNvPr id="14" name="Image 3" descr="preencoded.png"/>
          <p:cNvPicPr>
            <a:picLocks noChangeAspect="1"/>
          </p:cNvPicPr>
          <p:nvPr/>
        </p:nvPicPr>
        <p:blipFill>
          <a:blip r:embed="rId6"/>
          <a:stretch>
            <a:fillRect/>
          </a:stretch>
        </p:blipFill>
        <p:spPr>
          <a:xfrm>
            <a:off x="10203656" y="2852023"/>
            <a:ext cx="2388751" cy="1476256"/>
          </a:xfrm>
          <a:prstGeom prst="rect">
            <a:avLst/>
          </a:prstGeom>
        </p:spPr>
      </p:pic>
      <p:sp>
        <p:nvSpPr>
          <p:cNvPr id="15" name="Text 9"/>
          <p:cNvSpPr/>
          <p:nvPr/>
        </p:nvSpPr>
        <p:spPr>
          <a:xfrm>
            <a:off x="10203656" y="4605933"/>
            <a:ext cx="2388751"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Advanced Techniques</a:t>
            </a:r>
            <a:endParaRPr lang="en-US" sz="2187" dirty="0"/>
          </a:p>
        </p:txBody>
      </p:sp>
      <p:sp>
        <p:nvSpPr>
          <p:cNvPr id="16" name="Text 10"/>
          <p:cNvSpPr/>
          <p:nvPr/>
        </p:nvSpPr>
        <p:spPr>
          <a:xfrm>
            <a:off x="10203656" y="5433536"/>
            <a:ext cx="2388751"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Take your skills to the next level with some expert-level tips and tricks in Illustrator.</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1656874"/>
            <a:ext cx="461772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The Art of Design</a:t>
            </a:r>
            <a:endParaRPr lang="en-US" sz="4374" dirty="0"/>
          </a:p>
        </p:txBody>
      </p:sp>
      <p:sp>
        <p:nvSpPr>
          <p:cNvPr id="7" name="Shape 4"/>
          <p:cNvSpPr/>
          <p:nvPr/>
        </p:nvSpPr>
        <p:spPr>
          <a:xfrm>
            <a:off x="7293054" y="2684502"/>
            <a:ext cx="44410" cy="3888224"/>
          </a:xfrm>
          <a:prstGeom prst="roundRect">
            <a:avLst>
              <a:gd name="adj" fmla="val 225151"/>
            </a:avLst>
          </a:prstGeom>
          <a:solidFill>
            <a:srgbClr val="494950"/>
          </a:solidFill>
          <a:ln/>
        </p:spPr>
      </p:sp>
      <p:sp>
        <p:nvSpPr>
          <p:cNvPr id="8" name="Shape 5"/>
          <p:cNvSpPr/>
          <p:nvPr/>
        </p:nvSpPr>
        <p:spPr>
          <a:xfrm>
            <a:off x="7565172" y="3085802"/>
            <a:ext cx="777597" cy="44410"/>
          </a:xfrm>
          <a:prstGeom prst="roundRect">
            <a:avLst>
              <a:gd name="adj" fmla="val 225151"/>
            </a:avLst>
          </a:prstGeom>
          <a:solidFill>
            <a:srgbClr val="494950"/>
          </a:solidFill>
          <a:ln/>
        </p:spPr>
      </p:sp>
      <p:sp>
        <p:nvSpPr>
          <p:cNvPr id="9" name="Shape 6"/>
          <p:cNvSpPr/>
          <p:nvPr/>
        </p:nvSpPr>
        <p:spPr>
          <a:xfrm>
            <a:off x="7065228" y="2858095"/>
            <a:ext cx="499943" cy="499943"/>
          </a:xfrm>
          <a:prstGeom prst="roundRect">
            <a:avLst>
              <a:gd name="adj" fmla="val 20000"/>
            </a:avLst>
          </a:prstGeom>
          <a:solidFill>
            <a:srgbClr val="3D3D42"/>
          </a:solidFill>
          <a:ln w="13811">
            <a:solidFill>
              <a:srgbClr val="494950"/>
            </a:solidFill>
            <a:prstDash val="solid"/>
          </a:ln>
        </p:spPr>
      </p:sp>
      <p:sp>
        <p:nvSpPr>
          <p:cNvPr id="10" name="Text 7"/>
          <p:cNvSpPr/>
          <p:nvPr/>
        </p:nvSpPr>
        <p:spPr>
          <a:xfrm>
            <a:off x="7265610" y="2899767"/>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11" name="Text 8"/>
          <p:cNvSpPr/>
          <p:nvPr/>
        </p:nvSpPr>
        <p:spPr>
          <a:xfrm>
            <a:off x="8537258" y="2906673"/>
            <a:ext cx="2221944"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Sketching Ideas</a:t>
            </a:r>
            <a:endParaRPr lang="en-US" sz="2187" dirty="0"/>
          </a:p>
        </p:txBody>
      </p:sp>
      <p:sp>
        <p:nvSpPr>
          <p:cNvPr id="12" name="Text 9"/>
          <p:cNvSpPr/>
          <p:nvPr/>
        </p:nvSpPr>
        <p:spPr>
          <a:xfrm>
            <a:off x="8537258" y="3387090"/>
            <a:ext cx="4055150"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Learn how to turn your ideas into rough sketches and plan your artistic journey.</a:t>
            </a:r>
            <a:endParaRPr lang="en-US" sz="1750" dirty="0"/>
          </a:p>
        </p:txBody>
      </p:sp>
      <p:sp>
        <p:nvSpPr>
          <p:cNvPr id="13" name="Shape 10"/>
          <p:cNvSpPr/>
          <p:nvPr/>
        </p:nvSpPr>
        <p:spPr>
          <a:xfrm>
            <a:off x="6287631" y="4196655"/>
            <a:ext cx="777597" cy="44410"/>
          </a:xfrm>
          <a:prstGeom prst="roundRect">
            <a:avLst>
              <a:gd name="adj" fmla="val 225151"/>
            </a:avLst>
          </a:prstGeom>
          <a:solidFill>
            <a:srgbClr val="494950"/>
          </a:solidFill>
          <a:ln/>
        </p:spPr>
      </p:sp>
      <p:sp>
        <p:nvSpPr>
          <p:cNvPr id="14" name="Shape 11"/>
          <p:cNvSpPr/>
          <p:nvPr/>
        </p:nvSpPr>
        <p:spPr>
          <a:xfrm>
            <a:off x="7065228" y="3968948"/>
            <a:ext cx="499943" cy="499943"/>
          </a:xfrm>
          <a:prstGeom prst="roundRect">
            <a:avLst>
              <a:gd name="adj" fmla="val 20000"/>
            </a:avLst>
          </a:prstGeom>
          <a:solidFill>
            <a:srgbClr val="3D3D42"/>
          </a:solidFill>
          <a:ln w="13811">
            <a:solidFill>
              <a:srgbClr val="494950"/>
            </a:solidFill>
            <a:prstDash val="solid"/>
          </a:ln>
        </p:spPr>
      </p:sp>
      <p:sp>
        <p:nvSpPr>
          <p:cNvPr id="15" name="Text 12"/>
          <p:cNvSpPr/>
          <p:nvPr/>
        </p:nvSpPr>
        <p:spPr>
          <a:xfrm>
            <a:off x="7219890" y="4010620"/>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6" name="Text 13"/>
          <p:cNvSpPr/>
          <p:nvPr/>
        </p:nvSpPr>
        <p:spPr>
          <a:xfrm>
            <a:off x="3746183" y="4017526"/>
            <a:ext cx="2346960" cy="347186"/>
          </a:xfrm>
          <a:prstGeom prst="rect">
            <a:avLst/>
          </a:prstGeom>
          <a:noFill/>
          <a:ln/>
        </p:spPr>
        <p:txBody>
          <a:bodyPr wrap="none" rtlCol="0" anchor="t"/>
          <a:lstStyle/>
          <a:p>
            <a:pPr marL="0" indent="0" algn="r">
              <a:lnSpc>
                <a:spcPts val="2734"/>
              </a:lnSpc>
              <a:buNone/>
            </a:pPr>
            <a:r>
              <a:rPr lang="en-US" sz="2187" dirty="0">
                <a:solidFill>
                  <a:srgbClr val="E5E0DF"/>
                </a:solidFill>
                <a:latin typeface="Poppins" pitchFamily="34" charset="0"/>
                <a:ea typeface="Poppins" pitchFamily="34" charset="-122"/>
                <a:cs typeface="Poppins" pitchFamily="34" charset="-120"/>
              </a:rPr>
              <a:t>Creating a Vision</a:t>
            </a:r>
            <a:endParaRPr lang="en-US" sz="2187" dirty="0"/>
          </a:p>
        </p:txBody>
      </p:sp>
      <p:sp>
        <p:nvSpPr>
          <p:cNvPr id="17" name="Text 14"/>
          <p:cNvSpPr/>
          <p:nvPr/>
        </p:nvSpPr>
        <p:spPr>
          <a:xfrm>
            <a:off x="2037993" y="4497943"/>
            <a:ext cx="4055150" cy="710803"/>
          </a:xfrm>
          <a:prstGeom prst="rect">
            <a:avLst/>
          </a:prstGeom>
          <a:noFill/>
          <a:ln/>
        </p:spPr>
        <p:txBody>
          <a:bodyPr wrap="square" rtlCol="0" anchor="t"/>
          <a:lstStyle/>
          <a:p>
            <a:pPr marL="0" indent="0" algn="r">
              <a:lnSpc>
                <a:spcPts val="2799"/>
              </a:lnSpc>
              <a:buNone/>
            </a:pPr>
            <a:r>
              <a:rPr lang="en-US" sz="1750" dirty="0">
                <a:solidFill>
                  <a:srgbClr val="E5E0DF"/>
                </a:solidFill>
                <a:latin typeface="Roboto" pitchFamily="34" charset="0"/>
                <a:ea typeface="Roboto" pitchFamily="34" charset="-122"/>
                <a:cs typeface="Roboto" pitchFamily="34" charset="-120"/>
              </a:rPr>
              <a:t>See how to define your creative vision and bring it to life with Adobe tools.</a:t>
            </a:r>
            <a:endParaRPr lang="en-US" sz="1750" dirty="0"/>
          </a:p>
        </p:txBody>
      </p:sp>
      <p:sp>
        <p:nvSpPr>
          <p:cNvPr id="18" name="Shape 15"/>
          <p:cNvSpPr/>
          <p:nvPr/>
        </p:nvSpPr>
        <p:spPr>
          <a:xfrm>
            <a:off x="7565172" y="5196423"/>
            <a:ext cx="777597" cy="44410"/>
          </a:xfrm>
          <a:prstGeom prst="roundRect">
            <a:avLst>
              <a:gd name="adj" fmla="val 225151"/>
            </a:avLst>
          </a:prstGeom>
          <a:solidFill>
            <a:srgbClr val="494950"/>
          </a:solidFill>
          <a:ln/>
        </p:spPr>
      </p:sp>
      <p:sp>
        <p:nvSpPr>
          <p:cNvPr id="19" name="Shape 16"/>
          <p:cNvSpPr/>
          <p:nvPr/>
        </p:nvSpPr>
        <p:spPr>
          <a:xfrm>
            <a:off x="7065228" y="4968716"/>
            <a:ext cx="499943" cy="499943"/>
          </a:xfrm>
          <a:prstGeom prst="roundRect">
            <a:avLst>
              <a:gd name="adj" fmla="val 20000"/>
            </a:avLst>
          </a:prstGeom>
          <a:solidFill>
            <a:srgbClr val="3D3D42"/>
          </a:solidFill>
          <a:ln w="13811">
            <a:solidFill>
              <a:srgbClr val="494950"/>
            </a:solidFill>
            <a:prstDash val="solid"/>
          </a:ln>
        </p:spPr>
      </p:sp>
      <p:sp>
        <p:nvSpPr>
          <p:cNvPr id="20" name="Text 17"/>
          <p:cNvSpPr/>
          <p:nvPr/>
        </p:nvSpPr>
        <p:spPr>
          <a:xfrm>
            <a:off x="7216080" y="5010388"/>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21" name="Text 18"/>
          <p:cNvSpPr/>
          <p:nvPr/>
        </p:nvSpPr>
        <p:spPr>
          <a:xfrm>
            <a:off x="8537258" y="5017294"/>
            <a:ext cx="27660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Finalizing the Design</a:t>
            </a:r>
            <a:endParaRPr lang="en-US" sz="2187" dirty="0"/>
          </a:p>
        </p:txBody>
      </p:sp>
      <p:sp>
        <p:nvSpPr>
          <p:cNvPr id="22" name="Text 19"/>
          <p:cNvSpPr/>
          <p:nvPr/>
        </p:nvSpPr>
        <p:spPr>
          <a:xfrm>
            <a:off x="8537258" y="5497711"/>
            <a:ext cx="4055150"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Refine your design, receive feedback, and produce a finished masterpiece.</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875115"/>
            <a:ext cx="57683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Designing for Impact</a:t>
            </a:r>
            <a:endParaRPr lang="en-US" sz="4374" dirty="0"/>
          </a:p>
        </p:txBody>
      </p:sp>
      <p:sp>
        <p:nvSpPr>
          <p:cNvPr id="6" name="Shape 3"/>
          <p:cNvSpPr/>
          <p:nvPr/>
        </p:nvSpPr>
        <p:spPr>
          <a:xfrm>
            <a:off x="833199" y="3076337"/>
            <a:ext cx="499943" cy="499943"/>
          </a:xfrm>
          <a:prstGeom prst="roundRect">
            <a:avLst>
              <a:gd name="adj" fmla="val 20000"/>
            </a:avLst>
          </a:prstGeom>
          <a:solidFill>
            <a:srgbClr val="3D3D42"/>
          </a:solidFill>
          <a:ln w="13811">
            <a:solidFill>
              <a:srgbClr val="494950"/>
            </a:solidFill>
            <a:prstDash val="solid"/>
          </a:ln>
        </p:spPr>
      </p:sp>
      <p:sp>
        <p:nvSpPr>
          <p:cNvPr id="7" name="Text 4"/>
          <p:cNvSpPr/>
          <p:nvPr/>
        </p:nvSpPr>
        <p:spPr>
          <a:xfrm>
            <a:off x="1033582" y="3118009"/>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8" name="Text 5"/>
          <p:cNvSpPr/>
          <p:nvPr/>
        </p:nvSpPr>
        <p:spPr>
          <a:xfrm>
            <a:off x="1555313" y="3152656"/>
            <a:ext cx="3820001"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Effective Design for Social Media</a:t>
            </a:r>
            <a:endParaRPr lang="en-US" sz="2187" dirty="0"/>
          </a:p>
        </p:txBody>
      </p:sp>
      <p:sp>
        <p:nvSpPr>
          <p:cNvPr id="9" name="Text 6"/>
          <p:cNvSpPr/>
          <p:nvPr/>
        </p:nvSpPr>
        <p:spPr>
          <a:xfrm>
            <a:off x="1555313" y="3980259"/>
            <a:ext cx="38200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Learn how to create engaging and shareable posts, stories, and ads on social media platforms.</a:t>
            </a:r>
            <a:endParaRPr lang="en-US" sz="1750" dirty="0"/>
          </a:p>
        </p:txBody>
      </p:sp>
      <p:sp>
        <p:nvSpPr>
          <p:cNvPr id="10" name="Shape 7"/>
          <p:cNvSpPr/>
          <p:nvPr/>
        </p:nvSpPr>
        <p:spPr>
          <a:xfrm>
            <a:off x="5597485" y="3076337"/>
            <a:ext cx="499943" cy="499943"/>
          </a:xfrm>
          <a:prstGeom prst="roundRect">
            <a:avLst>
              <a:gd name="adj" fmla="val 20000"/>
            </a:avLst>
          </a:prstGeom>
          <a:solidFill>
            <a:srgbClr val="3D3D42"/>
          </a:solidFill>
          <a:ln w="13811">
            <a:solidFill>
              <a:srgbClr val="494950"/>
            </a:solidFill>
            <a:prstDash val="solid"/>
          </a:ln>
        </p:spPr>
      </p:sp>
      <p:sp>
        <p:nvSpPr>
          <p:cNvPr id="11" name="Text 8"/>
          <p:cNvSpPr/>
          <p:nvPr/>
        </p:nvSpPr>
        <p:spPr>
          <a:xfrm>
            <a:off x="5752148" y="3118009"/>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2" name="Text 9"/>
          <p:cNvSpPr/>
          <p:nvPr/>
        </p:nvSpPr>
        <p:spPr>
          <a:xfrm>
            <a:off x="6319599" y="3152656"/>
            <a:ext cx="32689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Designs that Tell a Story</a:t>
            </a:r>
            <a:endParaRPr lang="en-US" sz="2187" dirty="0"/>
          </a:p>
        </p:txBody>
      </p:sp>
      <p:sp>
        <p:nvSpPr>
          <p:cNvPr id="13" name="Text 10"/>
          <p:cNvSpPr/>
          <p:nvPr/>
        </p:nvSpPr>
        <p:spPr>
          <a:xfrm>
            <a:off x="6319599" y="3633073"/>
            <a:ext cx="38200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See how to use visual storytelling to convey a message and evoke emotions.</a:t>
            </a:r>
            <a:endParaRPr lang="en-US" sz="1750" dirty="0"/>
          </a:p>
        </p:txBody>
      </p:sp>
      <p:sp>
        <p:nvSpPr>
          <p:cNvPr id="14" name="Shape 11"/>
          <p:cNvSpPr/>
          <p:nvPr/>
        </p:nvSpPr>
        <p:spPr>
          <a:xfrm>
            <a:off x="833199" y="5442228"/>
            <a:ext cx="499943" cy="499943"/>
          </a:xfrm>
          <a:prstGeom prst="roundRect">
            <a:avLst>
              <a:gd name="adj" fmla="val 20000"/>
            </a:avLst>
          </a:prstGeom>
          <a:solidFill>
            <a:srgbClr val="3D3D42"/>
          </a:solidFill>
          <a:ln w="13811">
            <a:solidFill>
              <a:srgbClr val="494950"/>
            </a:solidFill>
            <a:prstDash val="solid"/>
          </a:ln>
        </p:spPr>
      </p:sp>
      <p:sp>
        <p:nvSpPr>
          <p:cNvPr id="15" name="Text 12"/>
          <p:cNvSpPr/>
          <p:nvPr/>
        </p:nvSpPr>
        <p:spPr>
          <a:xfrm>
            <a:off x="984052" y="5483900"/>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6" name="Text 13"/>
          <p:cNvSpPr/>
          <p:nvPr/>
        </p:nvSpPr>
        <p:spPr>
          <a:xfrm>
            <a:off x="1555313" y="5518547"/>
            <a:ext cx="431292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Creating Graphics on a Budget</a:t>
            </a:r>
            <a:endParaRPr lang="en-US" sz="2187" dirty="0"/>
          </a:p>
        </p:txBody>
      </p:sp>
      <p:sp>
        <p:nvSpPr>
          <p:cNvPr id="17" name="Text 14"/>
          <p:cNvSpPr/>
          <p:nvPr/>
        </p:nvSpPr>
        <p:spPr>
          <a:xfrm>
            <a:off x="1555313" y="5998964"/>
            <a:ext cx="85842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Get tips for designing on a budget and making the most of free resources.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2193250"/>
            <a:ext cx="50063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Beyond the Basics</a:t>
            </a:r>
            <a:endParaRPr lang="en-US" sz="4374" dirty="0"/>
          </a:p>
        </p:txBody>
      </p:sp>
      <p:sp>
        <p:nvSpPr>
          <p:cNvPr id="5" name="Text 3"/>
          <p:cNvSpPr/>
          <p:nvPr/>
        </p:nvSpPr>
        <p:spPr>
          <a:xfrm>
            <a:off x="2037993" y="3443049"/>
            <a:ext cx="2666286"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Design Thinking</a:t>
            </a:r>
            <a:endParaRPr lang="en-US" sz="2624" dirty="0"/>
          </a:p>
        </p:txBody>
      </p:sp>
      <p:sp>
        <p:nvSpPr>
          <p:cNvPr id="6" name="Text 4"/>
          <p:cNvSpPr/>
          <p:nvPr/>
        </p:nvSpPr>
        <p:spPr>
          <a:xfrm>
            <a:off x="2393394" y="4109442"/>
            <a:ext cx="2800945"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Apply design-thinking principles to plan and execute your designs.</a:t>
            </a:r>
            <a:endParaRPr lang="en-US" sz="1750" dirty="0"/>
          </a:p>
        </p:txBody>
      </p:sp>
      <p:sp>
        <p:nvSpPr>
          <p:cNvPr id="7" name="Text 5"/>
          <p:cNvSpPr/>
          <p:nvPr/>
        </p:nvSpPr>
        <p:spPr>
          <a:xfrm>
            <a:off x="5743932" y="3443049"/>
            <a:ext cx="2666286"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Collaboration</a:t>
            </a:r>
            <a:endParaRPr lang="en-US" sz="2624" dirty="0"/>
          </a:p>
        </p:txBody>
      </p:sp>
      <p:sp>
        <p:nvSpPr>
          <p:cNvPr id="8" name="Text 6"/>
          <p:cNvSpPr/>
          <p:nvPr/>
        </p:nvSpPr>
        <p:spPr>
          <a:xfrm>
            <a:off x="6099334" y="4109442"/>
            <a:ext cx="2800945"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Use Adobe's collaboration tools to work with others and share your creations.</a:t>
            </a:r>
            <a:endParaRPr lang="en-US" sz="1750" dirty="0"/>
          </a:p>
        </p:txBody>
      </p:sp>
      <p:sp>
        <p:nvSpPr>
          <p:cNvPr id="9" name="Text 7"/>
          <p:cNvSpPr/>
          <p:nvPr/>
        </p:nvSpPr>
        <p:spPr>
          <a:xfrm>
            <a:off x="9449872" y="3443049"/>
            <a:ext cx="3156347" cy="832961"/>
          </a:xfrm>
          <a:prstGeom prst="rect">
            <a:avLst/>
          </a:prstGeom>
          <a:noFill/>
          <a:ln/>
        </p:spPr>
        <p:txBody>
          <a:bodyPr wrap="squar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Design for Web and Mobile</a:t>
            </a:r>
            <a:endParaRPr lang="en-US" sz="2624" dirty="0"/>
          </a:p>
        </p:txBody>
      </p:sp>
      <p:sp>
        <p:nvSpPr>
          <p:cNvPr id="10" name="Text 8"/>
          <p:cNvSpPr/>
          <p:nvPr/>
        </p:nvSpPr>
        <p:spPr>
          <a:xfrm>
            <a:off x="9805273" y="4525923"/>
            <a:ext cx="2800945"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Learn how to design for the web and mobile platforms with Adobe tools and resources.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2151578"/>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Text 3"/>
          <p:cNvSpPr/>
          <p:nvPr/>
        </p:nvSpPr>
        <p:spPr>
          <a:xfrm>
            <a:off x="2037993" y="3401378"/>
            <a:ext cx="5006221" cy="832961"/>
          </a:xfrm>
          <a:prstGeom prst="rect">
            <a:avLst/>
          </a:prstGeom>
          <a:noFill/>
          <a:ln/>
        </p:spPr>
        <p:txBody>
          <a:bodyPr wrap="squar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Use design principles to guide your work</a:t>
            </a:r>
            <a:endParaRPr lang="en-US" sz="2624" dirty="0"/>
          </a:p>
        </p:txBody>
      </p:sp>
      <p:sp>
        <p:nvSpPr>
          <p:cNvPr id="6" name="Text 4"/>
          <p:cNvSpPr/>
          <p:nvPr/>
        </p:nvSpPr>
        <p:spPr>
          <a:xfrm>
            <a:off x="2037993" y="4456509"/>
            <a:ext cx="5006221"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Apply the principles we've covered in this presentation to create more effective, visually appealing designs that are both aesthetically pleasing and meaningful.</a:t>
            </a:r>
            <a:endParaRPr lang="en-US" sz="1750" dirty="0"/>
          </a:p>
        </p:txBody>
      </p:sp>
      <p:sp>
        <p:nvSpPr>
          <p:cNvPr id="7" name="Text 5"/>
          <p:cNvSpPr/>
          <p:nvPr/>
        </p:nvSpPr>
        <p:spPr>
          <a:xfrm>
            <a:off x="7593806" y="3401378"/>
            <a:ext cx="4960620"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Explore these concepts further</a:t>
            </a:r>
            <a:endParaRPr lang="en-US" sz="2624" dirty="0"/>
          </a:p>
        </p:txBody>
      </p:sp>
      <p:sp>
        <p:nvSpPr>
          <p:cNvPr id="8" name="Text 6"/>
          <p:cNvSpPr/>
          <p:nvPr/>
        </p:nvSpPr>
        <p:spPr>
          <a:xfrm>
            <a:off x="7593806" y="4040029"/>
            <a:ext cx="500622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Learn more about graphic design by studying the work of other designers and experimenting with your own designs that apply these principles.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1889136" y="588349"/>
            <a:ext cx="8020407" cy="71080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cs typeface="Poppins" pitchFamily="34" charset="-120"/>
              </a:rPr>
              <a:t>Resources for graphic design</a:t>
            </a:r>
            <a:endParaRPr lang="en-US" sz="4374" dirty="0"/>
          </a:p>
        </p:txBody>
      </p:sp>
      <p:sp>
        <p:nvSpPr>
          <p:cNvPr id="6" name="Text 3"/>
          <p:cNvSpPr/>
          <p:nvPr/>
        </p:nvSpPr>
        <p:spPr>
          <a:xfrm>
            <a:off x="2037993" y="1532099"/>
            <a:ext cx="2778556" cy="1817157"/>
          </a:xfrm>
          <a:prstGeom prst="rect">
            <a:avLst/>
          </a:prstGeom>
          <a:noFill/>
          <a:ln/>
        </p:spPr>
        <p:txBody>
          <a:bodyPr wrap="square" rtlCol="0" anchor="t"/>
          <a:lstStyle/>
          <a:p>
            <a:pPr marL="0" indent="0">
              <a:lnSpc>
                <a:spcPts val="2799"/>
              </a:lnSpc>
              <a:buNone/>
            </a:pPr>
            <a:r>
              <a:rPr lang="en-US" sz="2000" b="1" u="sng" dirty="0">
                <a:solidFill>
                  <a:srgbClr val="FFC000"/>
                </a:solidFill>
                <a:latin typeface="Roboto" pitchFamily="34" charset="0"/>
                <a:ea typeface="Roboto" pitchFamily="34" charset="-122"/>
              </a:rPr>
              <a:t>Stock Photos for free</a:t>
            </a:r>
          </a:p>
          <a:p>
            <a:pPr marL="0" indent="0">
              <a:lnSpc>
                <a:spcPts val="2799"/>
              </a:lnSpc>
              <a:buNone/>
            </a:pPr>
            <a:r>
              <a:rPr lang="en-US" sz="1750" dirty="0">
                <a:solidFill>
                  <a:srgbClr val="E5E0DF"/>
                </a:solidFill>
                <a:latin typeface="Roboto" pitchFamily="34" charset="0"/>
                <a:ea typeface="Roboto" pitchFamily="34" charset="-122"/>
              </a:rPr>
              <a:t>Pixabay.com</a:t>
            </a:r>
          </a:p>
          <a:p>
            <a:pPr marL="0" indent="0">
              <a:lnSpc>
                <a:spcPts val="2799"/>
              </a:lnSpc>
              <a:buNone/>
            </a:pPr>
            <a:r>
              <a:rPr lang="en-US" sz="1750" dirty="0">
                <a:solidFill>
                  <a:srgbClr val="E5E0DF"/>
                </a:solidFill>
                <a:latin typeface="Roboto" pitchFamily="34" charset="0"/>
                <a:ea typeface="Roboto" pitchFamily="34" charset="-122"/>
              </a:rPr>
              <a:t>Unplash.com</a:t>
            </a:r>
          </a:p>
          <a:p>
            <a:pPr marL="0" indent="0">
              <a:lnSpc>
                <a:spcPts val="2799"/>
              </a:lnSpc>
              <a:buNone/>
            </a:pPr>
            <a:r>
              <a:rPr lang="en-US" sz="1750" dirty="0">
                <a:solidFill>
                  <a:srgbClr val="E5E0DF"/>
                </a:solidFill>
                <a:latin typeface="Roboto" pitchFamily="34" charset="0"/>
                <a:ea typeface="Roboto" pitchFamily="34" charset="-122"/>
              </a:rPr>
              <a:t>Pixel.com</a:t>
            </a:r>
            <a:endParaRPr lang="en-US" sz="1750" dirty="0"/>
          </a:p>
        </p:txBody>
      </p:sp>
      <p:pic>
        <p:nvPicPr>
          <p:cNvPr id="7" name="Image 1" descr="preencoded.png"/>
          <p:cNvPicPr>
            <a:picLocks noChangeAspect="1"/>
          </p:cNvPicPr>
          <p:nvPr/>
        </p:nvPicPr>
        <p:blipFill>
          <a:blip r:embed="rId3"/>
          <a:stretch>
            <a:fillRect/>
          </a:stretch>
        </p:blipFill>
        <p:spPr>
          <a:xfrm>
            <a:off x="1889137" y="6774894"/>
            <a:ext cx="1793081" cy="611029"/>
          </a:xfrm>
          <a:prstGeom prst="rect">
            <a:avLst/>
          </a:prstGeom>
        </p:spPr>
      </p:pic>
      <p:pic>
        <p:nvPicPr>
          <p:cNvPr id="8" name="Image 2" descr="preencoded.png"/>
          <p:cNvPicPr>
            <a:picLocks noChangeAspect="1"/>
          </p:cNvPicPr>
          <p:nvPr/>
        </p:nvPicPr>
        <p:blipFill>
          <a:blip r:embed="rId4"/>
          <a:stretch>
            <a:fillRect/>
          </a:stretch>
        </p:blipFill>
        <p:spPr>
          <a:xfrm>
            <a:off x="3942159" y="6774894"/>
            <a:ext cx="1703784" cy="633055"/>
          </a:xfrm>
          <a:prstGeom prst="rect">
            <a:avLst/>
          </a:prstGeom>
        </p:spPr>
      </p:pic>
      <p:sp>
        <p:nvSpPr>
          <p:cNvPr id="9" name="Text 3">
            <a:extLst>
              <a:ext uri="{FF2B5EF4-FFF2-40B4-BE49-F238E27FC236}">
                <a16:creationId xmlns:a16="http://schemas.microsoft.com/office/drawing/2014/main" id="{B3A44ACA-5CE2-2592-9721-2166A01B25F7}"/>
              </a:ext>
            </a:extLst>
          </p:cNvPr>
          <p:cNvSpPr/>
          <p:nvPr/>
        </p:nvSpPr>
        <p:spPr>
          <a:xfrm>
            <a:off x="2037993" y="3349256"/>
            <a:ext cx="2672230" cy="1531089"/>
          </a:xfrm>
          <a:prstGeom prst="rect">
            <a:avLst/>
          </a:prstGeom>
          <a:noFill/>
          <a:ln/>
        </p:spPr>
        <p:txBody>
          <a:bodyPr wrap="square" rtlCol="0" anchor="t"/>
          <a:lstStyle/>
          <a:p>
            <a:pPr marL="0" indent="0">
              <a:lnSpc>
                <a:spcPts val="2799"/>
              </a:lnSpc>
              <a:buNone/>
            </a:pPr>
            <a:r>
              <a:rPr lang="en-US" sz="2000" b="1" u="sng" dirty="0">
                <a:solidFill>
                  <a:srgbClr val="FFC000"/>
                </a:solidFill>
                <a:latin typeface="Roboto" pitchFamily="34" charset="0"/>
                <a:ea typeface="Roboto" pitchFamily="34" charset="-122"/>
              </a:rPr>
              <a:t>Stock Video for free</a:t>
            </a:r>
          </a:p>
          <a:p>
            <a:pPr marL="0" indent="0">
              <a:lnSpc>
                <a:spcPts val="2799"/>
              </a:lnSpc>
              <a:buNone/>
            </a:pPr>
            <a:r>
              <a:rPr lang="en-US" sz="1750" dirty="0">
                <a:solidFill>
                  <a:srgbClr val="E5E0DF"/>
                </a:solidFill>
                <a:latin typeface="Roboto" pitchFamily="34" charset="0"/>
                <a:ea typeface="Roboto" pitchFamily="34" charset="-122"/>
              </a:rPr>
              <a:t>Pixabay.com</a:t>
            </a:r>
          </a:p>
          <a:p>
            <a:pPr marL="0" indent="0">
              <a:lnSpc>
                <a:spcPts val="2799"/>
              </a:lnSpc>
              <a:buNone/>
            </a:pPr>
            <a:r>
              <a:rPr lang="en-US" sz="1750" dirty="0">
                <a:solidFill>
                  <a:srgbClr val="E5E0DF"/>
                </a:solidFill>
                <a:latin typeface="Roboto" pitchFamily="34" charset="0"/>
                <a:ea typeface="Roboto" pitchFamily="34" charset="-122"/>
              </a:rPr>
              <a:t>brust.com</a:t>
            </a:r>
          </a:p>
          <a:p>
            <a:pPr marL="0" indent="0">
              <a:lnSpc>
                <a:spcPts val="2799"/>
              </a:lnSpc>
              <a:buNone/>
            </a:pPr>
            <a:r>
              <a:rPr lang="en-US" sz="1750" dirty="0">
                <a:solidFill>
                  <a:srgbClr val="E5E0DF"/>
                </a:solidFill>
                <a:latin typeface="Roboto" pitchFamily="34" charset="0"/>
                <a:ea typeface="Roboto" pitchFamily="34" charset="-122"/>
              </a:rPr>
              <a:t>Pixel.com</a:t>
            </a:r>
            <a:endParaRPr lang="en-US" sz="1750" dirty="0"/>
          </a:p>
        </p:txBody>
      </p:sp>
      <p:sp>
        <p:nvSpPr>
          <p:cNvPr id="10" name="Text 3">
            <a:extLst>
              <a:ext uri="{FF2B5EF4-FFF2-40B4-BE49-F238E27FC236}">
                <a16:creationId xmlns:a16="http://schemas.microsoft.com/office/drawing/2014/main" id="{9EA105E4-FBF5-10F4-8489-FD255D54CAC4}"/>
              </a:ext>
            </a:extLst>
          </p:cNvPr>
          <p:cNvSpPr/>
          <p:nvPr/>
        </p:nvSpPr>
        <p:spPr>
          <a:xfrm>
            <a:off x="2037992" y="5062075"/>
            <a:ext cx="3607951" cy="1531089"/>
          </a:xfrm>
          <a:prstGeom prst="rect">
            <a:avLst/>
          </a:prstGeom>
          <a:noFill/>
          <a:ln/>
        </p:spPr>
        <p:txBody>
          <a:bodyPr wrap="square" rtlCol="0" anchor="t"/>
          <a:lstStyle/>
          <a:p>
            <a:pPr marL="0" indent="0">
              <a:lnSpc>
                <a:spcPts val="2799"/>
              </a:lnSpc>
              <a:buNone/>
            </a:pPr>
            <a:r>
              <a:rPr lang="en-US" sz="2000" b="1" u="sng" dirty="0">
                <a:solidFill>
                  <a:srgbClr val="FFC000"/>
                </a:solidFill>
                <a:latin typeface="Roboto" pitchFamily="34" charset="0"/>
                <a:ea typeface="Roboto" pitchFamily="34" charset="-122"/>
              </a:rPr>
              <a:t>Graphic Templates for free</a:t>
            </a:r>
          </a:p>
          <a:p>
            <a:pPr marL="0" indent="0">
              <a:lnSpc>
                <a:spcPts val="2799"/>
              </a:lnSpc>
              <a:buNone/>
            </a:pPr>
            <a:r>
              <a:rPr lang="en-US" sz="1750" dirty="0">
                <a:solidFill>
                  <a:srgbClr val="E5E0DF"/>
                </a:solidFill>
                <a:latin typeface="Roboto" pitchFamily="34" charset="0"/>
                <a:ea typeface="Roboto" pitchFamily="34" charset="-122"/>
              </a:rPr>
              <a:t>graphicfamily.com</a:t>
            </a:r>
          </a:p>
          <a:p>
            <a:pPr marL="0" indent="0">
              <a:lnSpc>
                <a:spcPts val="2799"/>
              </a:lnSpc>
              <a:buNone/>
            </a:pPr>
            <a:r>
              <a:rPr lang="en-US" sz="1750" dirty="0">
                <a:solidFill>
                  <a:srgbClr val="E5E0DF"/>
                </a:solidFill>
                <a:latin typeface="Roboto" pitchFamily="34" charset="0"/>
                <a:ea typeface="Roboto" pitchFamily="34" charset="-122"/>
              </a:rPr>
              <a:t>graphicburger.com</a:t>
            </a:r>
          </a:p>
          <a:p>
            <a:pPr marL="0" indent="0">
              <a:lnSpc>
                <a:spcPts val="2799"/>
              </a:lnSpc>
              <a:buNone/>
            </a:pPr>
            <a:r>
              <a:rPr lang="en-US" sz="1750" b="1" dirty="0">
                <a:solidFill>
                  <a:srgbClr val="E5E0DF"/>
                </a:solidFill>
                <a:latin typeface="Roboto" pitchFamily="34" charset="0"/>
                <a:ea typeface="Roboto" pitchFamily="34" charset="-122"/>
              </a:rPr>
              <a:t>freevector.com</a:t>
            </a:r>
            <a:endParaRPr lang="en-US" sz="1750" b="1" dirty="0"/>
          </a:p>
        </p:txBody>
      </p:sp>
      <p:sp>
        <p:nvSpPr>
          <p:cNvPr id="11" name="Text 3">
            <a:extLst>
              <a:ext uri="{FF2B5EF4-FFF2-40B4-BE49-F238E27FC236}">
                <a16:creationId xmlns:a16="http://schemas.microsoft.com/office/drawing/2014/main" id="{7C5C9AE2-21D1-C5CB-5538-8FD5C38CC652}"/>
              </a:ext>
            </a:extLst>
          </p:cNvPr>
          <p:cNvSpPr/>
          <p:nvPr/>
        </p:nvSpPr>
        <p:spPr>
          <a:xfrm>
            <a:off x="6275108" y="1458418"/>
            <a:ext cx="2778556" cy="1817157"/>
          </a:xfrm>
          <a:prstGeom prst="rect">
            <a:avLst/>
          </a:prstGeom>
          <a:noFill/>
          <a:ln/>
        </p:spPr>
        <p:txBody>
          <a:bodyPr wrap="square" rtlCol="0" anchor="t"/>
          <a:lstStyle/>
          <a:p>
            <a:pPr marL="0" indent="0">
              <a:lnSpc>
                <a:spcPts val="2799"/>
              </a:lnSpc>
              <a:buNone/>
            </a:pPr>
            <a:r>
              <a:rPr lang="en-US" sz="2000" b="1" u="sng" dirty="0" err="1">
                <a:solidFill>
                  <a:srgbClr val="FFC000"/>
                </a:solidFill>
                <a:latin typeface="Roboto" pitchFamily="34" charset="0"/>
                <a:ea typeface="Roboto" pitchFamily="34" charset="-122"/>
              </a:rPr>
              <a:t>Png</a:t>
            </a:r>
            <a:r>
              <a:rPr lang="en-US" sz="2000" b="1" u="sng" dirty="0">
                <a:solidFill>
                  <a:srgbClr val="FFC000"/>
                </a:solidFill>
                <a:latin typeface="Roboto" pitchFamily="34" charset="0"/>
                <a:ea typeface="Roboto" pitchFamily="34" charset="-122"/>
              </a:rPr>
              <a:t> Photos for free</a:t>
            </a:r>
          </a:p>
          <a:p>
            <a:pPr marL="0" indent="0">
              <a:lnSpc>
                <a:spcPts val="2799"/>
              </a:lnSpc>
              <a:buNone/>
            </a:pPr>
            <a:r>
              <a:rPr lang="en-US" sz="1750" dirty="0">
                <a:solidFill>
                  <a:srgbClr val="E5E0DF"/>
                </a:solidFill>
                <a:latin typeface="Roboto" pitchFamily="34" charset="0"/>
                <a:ea typeface="Roboto" pitchFamily="34" charset="-122"/>
              </a:rPr>
              <a:t>pngwing.com</a:t>
            </a:r>
          </a:p>
          <a:p>
            <a:pPr marL="0" indent="0">
              <a:lnSpc>
                <a:spcPts val="2799"/>
              </a:lnSpc>
              <a:buNone/>
            </a:pPr>
            <a:r>
              <a:rPr lang="en-US" sz="1750" dirty="0">
                <a:solidFill>
                  <a:srgbClr val="E5E0DF"/>
                </a:solidFill>
                <a:latin typeface="Roboto" pitchFamily="34" charset="0"/>
                <a:ea typeface="Roboto" pitchFamily="34" charset="-122"/>
              </a:rPr>
              <a:t>freepng.com</a:t>
            </a:r>
          </a:p>
          <a:p>
            <a:pPr marL="0" indent="0">
              <a:lnSpc>
                <a:spcPts val="2799"/>
              </a:lnSpc>
              <a:buNone/>
            </a:pPr>
            <a:r>
              <a:rPr lang="en-US" sz="1750" dirty="0">
                <a:solidFill>
                  <a:srgbClr val="E5E0DF"/>
                </a:solidFill>
                <a:latin typeface="Roboto" pitchFamily="34" charset="0"/>
                <a:ea typeface="Roboto" pitchFamily="34" charset="-122"/>
              </a:rPr>
              <a:t>anyrgb.com</a:t>
            </a:r>
            <a:endParaRPr lang="en-US" sz="1750" dirty="0"/>
          </a:p>
        </p:txBody>
      </p:sp>
      <p:sp>
        <p:nvSpPr>
          <p:cNvPr id="12" name="Text 3">
            <a:extLst>
              <a:ext uri="{FF2B5EF4-FFF2-40B4-BE49-F238E27FC236}">
                <a16:creationId xmlns:a16="http://schemas.microsoft.com/office/drawing/2014/main" id="{5B1B42D8-5F1E-E3B3-D7EE-B06F4FA064B6}"/>
              </a:ext>
            </a:extLst>
          </p:cNvPr>
          <p:cNvSpPr/>
          <p:nvPr/>
        </p:nvSpPr>
        <p:spPr>
          <a:xfrm>
            <a:off x="6275109" y="3334392"/>
            <a:ext cx="3985309" cy="2035049"/>
          </a:xfrm>
          <a:prstGeom prst="rect">
            <a:avLst/>
          </a:prstGeom>
          <a:noFill/>
          <a:ln/>
        </p:spPr>
        <p:txBody>
          <a:bodyPr wrap="square" rtlCol="0" anchor="t"/>
          <a:lstStyle/>
          <a:p>
            <a:pPr marL="0" indent="0">
              <a:lnSpc>
                <a:spcPts val="2799"/>
              </a:lnSpc>
              <a:buNone/>
            </a:pPr>
            <a:r>
              <a:rPr lang="en-US" sz="2000" b="1" u="sng" dirty="0">
                <a:solidFill>
                  <a:srgbClr val="FFC000"/>
                </a:solidFill>
                <a:latin typeface="Roboto" pitchFamily="34" charset="0"/>
                <a:ea typeface="Roboto" pitchFamily="34" charset="-122"/>
              </a:rPr>
              <a:t>Photoshop learn on </a:t>
            </a:r>
            <a:r>
              <a:rPr lang="en-US" sz="2000" b="1" u="sng" dirty="0" err="1">
                <a:solidFill>
                  <a:srgbClr val="FFC000"/>
                </a:solidFill>
                <a:latin typeface="Roboto" pitchFamily="34" charset="0"/>
                <a:ea typeface="Roboto" pitchFamily="34" charset="-122"/>
              </a:rPr>
              <a:t>youtube</a:t>
            </a:r>
            <a:r>
              <a:rPr lang="en-US" sz="2000" b="1" u="sng" dirty="0">
                <a:solidFill>
                  <a:srgbClr val="FFC000"/>
                </a:solidFill>
                <a:latin typeface="Roboto" pitchFamily="34" charset="0"/>
                <a:ea typeface="Roboto" pitchFamily="34" charset="-122"/>
              </a:rPr>
              <a:t> for free</a:t>
            </a:r>
          </a:p>
          <a:p>
            <a:pPr marL="0" indent="0">
              <a:lnSpc>
                <a:spcPts val="2799"/>
              </a:lnSpc>
              <a:buNone/>
            </a:pPr>
            <a:r>
              <a:rPr lang="en-US" sz="1750" dirty="0" err="1">
                <a:solidFill>
                  <a:srgbClr val="E5E0DF"/>
                </a:solidFill>
                <a:latin typeface="Roboto" pitchFamily="34" charset="0"/>
                <a:ea typeface="Roboto" pitchFamily="34" charset="-122"/>
              </a:rPr>
              <a:t>GFXmentor</a:t>
            </a:r>
            <a:endParaRPr lang="en-US" sz="1750" dirty="0">
              <a:solidFill>
                <a:srgbClr val="E5E0DF"/>
              </a:solidFill>
              <a:latin typeface="Roboto" pitchFamily="34" charset="0"/>
              <a:ea typeface="Roboto" pitchFamily="34" charset="-122"/>
            </a:endParaRPr>
          </a:p>
          <a:p>
            <a:pPr marL="0" indent="0">
              <a:lnSpc>
                <a:spcPts val="2799"/>
              </a:lnSpc>
              <a:buNone/>
            </a:pPr>
            <a:r>
              <a:rPr lang="en-US" sz="1750" dirty="0">
                <a:solidFill>
                  <a:srgbClr val="E5E0DF"/>
                </a:solidFill>
                <a:latin typeface="Roboto" pitchFamily="34" charset="0"/>
                <a:ea typeface="Roboto" pitchFamily="34" charset="-122"/>
              </a:rPr>
              <a:t>Rajeev </a:t>
            </a:r>
            <a:r>
              <a:rPr lang="en-US" sz="1750" dirty="0" err="1">
                <a:solidFill>
                  <a:srgbClr val="E5E0DF"/>
                </a:solidFill>
                <a:latin typeface="Roboto" pitchFamily="34" charset="0"/>
                <a:ea typeface="Roboto" pitchFamily="34" charset="-122"/>
              </a:rPr>
              <a:t>mehtha</a:t>
            </a:r>
            <a:endParaRPr lang="en-US" sz="1750" dirty="0">
              <a:solidFill>
                <a:srgbClr val="E5E0DF"/>
              </a:solidFill>
              <a:latin typeface="Roboto" pitchFamily="34" charset="0"/>
              <a:ea typeface="Roboto" pitchFamily="34" charset="-122"/>
            </a:endParaRPr>
          </a:p>
          <a:p>
            <a:pPr marL="0" indent="0">
              <a:lnSpc>
                <a:spcPts val="2799"/>
              </a:lnSpc>
              <a:buNone/>
            </a:pPr>
            <a:r>
              <a:rPr lang="en-US" sz="1750" dirty="0">
                <a:solidFill>
                  <a:srgbClr val="E5E0DF"/>
                </a:solidFill>
                <a:latin typeface="Roboto" pitchFamily="34" charset="0"/>
                <a:ea typeface="Roboto" pitchFamily="34" charset="-122"/>
              </a:rPr>
              <a:t>Nikhil </a:t>
            </a:r>
            <a:r>
              <a:rPr lang="en-US" sz="1750" dirty="0" err="1">
                <a:solidFill>
                  <a:srgbClr val="E5E0DF"/>
                </a:solidFill>
                <a:latin typeface="Roboto" pitchFamily="34" charset="0"/>
                <a:ea typeface="Roboto" pitchFamily="34" charset="-122"/>
              </a:rPr>
              <a:t>pawar</a:t>
            </a:r>
            <a:endParaRPr lang="en-US" sz="1750" dirty="0">
              <a:solidFill>
                <a:srgbClr val="E5E0DF"/>
              </a:solidFill>
              <a:latin typeface="Roboto" pitchFamily="34" charset="0"/>
              <a:ea typeface="Roboto" pitchFamily="34" charset="-122"/>
            </a:endParaRPr>
          </a:p>
          <a:p>
            <a:pPr marL="0" indent="0">
              <a:lnSpc>
                <a:spcPts val="2799"/>
              </a:lnSpc>
              <a:buNone/>
            </a:pPr>
            <a:r>
              <a:rPr lang="en-US" sz="1750" dirty="0" err="1">
                <a:solidFill>
                  <a:srgbClr val="E5E0DF"/>
                </a:solidFill>
                <a:latin typeface="Roboto" pitchFamily="34" charset="0"/>
                <a:ea typeface="Roboto" pitchFamily="34" charset="-122"/>
              </a:rPr>
              <a:t>gra</a:t>
            </a:r>
            <a:endParaRPr lang="en-US" sz="1750" dirty="0"/>
          </a:p>
        </p:txBody>
      </p:sp>
      <p:sp>
        <p:nvSpPr>
          <p:cNvPr id="13" name="Text 3">
            <a:extLst>
              <a:ext uri="{FF2B5EF4-FFF2-40B4-BE49-F238E27FC236}">
                <a16:creationId xmlns:a16="http://schemas.microsoft.com/office/drawing/2014/main" id="{0320A0C2-F935-11AD-F822-F5283DCC66BB}"/>
              </a:ext>
            </a:extLst>
          </p:cNvPr>
          <p:cNvSpPr/>
          <p:nvPr/>
        </p:nvSpPr>
        <p:spPr>
          <a:xfrm>
            <a:off x="6275108" y="5487075"/>
            <a:ext cx="3985309" cy="2035049"/>
          </a:xfrm>
          <a:prstGeom prst="rect">
            <a:avLst/>
          </a:prstGeom>
          <a:noFill/>
          <a:ln/>
        </p:spPr>
        <p:txBody>
          <a:bodyPr wrap="square" rtlCol="0" anchor="t"/>
          <a:lstStyle/>
          <a:p>
            <a:pPr marL="0" indent="0">
              <a:lnSpc>
                <a:spcPts val="2799"/>
              </a:lnSpc>
              <a:buNone/>
            </a:pPr>
            <a:r>
              <a:rPr lang="en-US" sz="2000" b="1" u="sng" dirty="0">
                <a:solidFill>
                  <a:srgbClr val="FFC000"/>
                </a:solidFill>
                <a:latin typeface="Roboto" pitchFamily="34" charset="0"/>
                <a:ea typeface="Roboto" pitchFamily="34" charset="-122"/>
              </a:rPr>
              <a:t>Impression on Design for free</a:t>
            </a:r>
          </a:p>
          <a:p>
            <a:pPr marL="0" indent="0">
              <a:lnSpc>
                <a:spcPts val="2799"/>
              </a:lnSpc>
              <a:buNone/>
            </a:pPr>
            <a:r>
              <a:rPr lang="en-US" sz="1750" dirty="0">
                <a:solidFill>
                  <a:srgbClr val="E5E0DF"/>
                </a:solidFill>
                <a:latin typeface="Roboto" pitchFamily="34" charset="0"/>
                <a:ea typeface="Roboto" pitchFamily="34" charset="-122"/>
              </a:rPr>
              <a:t>Pinterest</a:t>
            </a:r>
          </a:p>
          <a:p>
            <a:pPr marL="0" indent="0">
              <a:lnSpc>
                <a:spcPts val="2799"/>
              </a:lnSpc>
              <a:buNone/>
            </a:pPr>
            <a:r>
              <a:rPr lang="en-US" sz="1750" dirty="0">
                <a:solidFill>
                  <a:srgbClr val="E5E0DF"/>
                </a:solidFill>
                <a:latin typeface="Roboto" pitchFamily="34" charset="0"/>
                <a:ea typeface="Roboto" pitchFamily="34" charset="-122"/>
              </a:rPr>
              <a:t>Dribble.com</a:t>
            </a:r>
          </a:p>
          <a:p>
            <a:pPr marL="0" indent="0">
              <a:lnSpc>
                <a:spcPts val="2799"/>
              </a:lnSpc>
              <a:buNone/>
            </a:pPr>
            <a:r>
              <a:rPr lang="en-US" sz="1750" dirty="0">
                <a:solidFill>
                  <a:srgbClr val="E5E0DF"/>
                </a:solidFill>
                <a:latin typeface="Roboto" pitchFamily="34" charset="0"/>
                <a:ea typeface="Roboto" pitchFamily="34" charset="-122"/>
              </a:rPr>
              <a:t>Behance.com</a:t>
            </a:r>
          </a:p>
          <a:p>
            <a:pPr marL="0" indent="0">
              <a:lnSpc>
                <a:spcPts val="2799"/>
              </a:lnSpc>
              <a:buNone/>
            </a:pPr>
            <a:endParaRPr lang="en-US" sz="1750" dirty="0">
              <a:solidFill>
                <a:srgbClr val="E5E0DF"/>
              </a:solidFill>
              <a:latin typeface="Roboto" pitchFamily="34" charset="0"/>
              <a:ea typeface="Roboto" pitchFamily="34" charset="-122"/>
            </a:endParaRPr>
          </a:p>
        </p:txBody>
      </p:sp>
    </p:spTree>
    <p:extLst>
      <p:ext uri="{BB962C8B-B14F-4D97-AF65-F5344CB8AC3E}">
        <p14:creationId xmlns:p14="http://schemas.microsoft.com/office/powerpoint/2010/main" val="1575785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192786"/>
            <a:ext cx="567690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 and Q&amp;A</a:t>
            </a:r>
            <a:endParaRPr lang="en-US" sz="4374" dirty="0"/>
          </a:p>
        </p:txBody>
      </p:sp>
      <p:sp>
        <p:nvSpPr>
          <p:cNvPr id="6" name="Text 3"/>
          <p:cNvSpPr/>
          <p:nvPr/>
        </p:nvSpPr>
        <p:spPr>
          <a:xfrm>
            <a:off x="2037993" y="5220414"/>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Now that you've learned about graphic design principles and Adobe software, it's time to put them into practice! Feel free to ask any questions you may have and get ready to take your designs to the next level.</a:t>
            </a:r>
            <a:endParaRPr lang="en-US" sz="1750" dirty="0"/>
          </a:p>
        </p:txBody>
      </p:sp>
      <p:pic>
        <p:nvPicPr>
          <p:cNvPr id="7" name="Image 1" descr="preencoded.png"/>
          <p:cNvPicPr>
            <a:picLocks noChangeAspect="1"/>
          </p:cNvPicPr>
          <p:nvPr/>
        </p:nvPicPr>
        <p:blipFill>
          <a:blip r:embed="rId4"/>
          <a:stretch>
            <a:fillRect/>
          </a:stretch>
        </p:blipFill>
        <p:spPr>
          <a:xfrm>
            <a:off x="1889137" y="6774894"/>
            <a:ext cx="1793081" cy="611029"/>
          </a:xfrm>
          <a:prstGeom prst="rect">
            <a:avLst/>
          </a:prstGeom>
        </p:spPr>
      </p:pic>
      <p:pic>
        <p:nvPicPr>
          <p:cNvPr id="8" name="Image 2" descr="preencoded.png"/>
          <p:cNvPicPr>
            <a:picLocks noChangeAspect="1"/>
          </p:cNvPicPr>
          <p:nvPr/>
        </p:nvPicPr>
        <p:blipFill>
          <a:blip r:embed="rId5"/>
          <a:stretch>
            <a:fillRect/>
          </a:stretch>
        </p:blipFill>
        <p:spPr>
          <a:xfrm>
            <a:off x="3942159" y="6774894"/>
            <a:ext cx="1703784" cy="6330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62426"/>
            <a:ext cx="7477601" cy="1666399"/>
          </a:xfrm>
          <a:prstGeom prst="rect">
            <a:avLst/>
          </a:prstGeom>
          <a:noFill/>
          <a:ln/>
        </p:spPr>
        <p:txBody>
          <a:bodyPr wrap="square" rtlCol="0" anchor="t"/>
          <a:lstStyle/>
          <a:p>
            <a:pPr marL="0" indent="0">
              <a:lnSpc>
                <a:spcPts val="6561"/>
              </a:lnSpc>
              <a:buNone/>
            </a:pPr>
            <a:r>
              <a:rPr lang="en-US" sz="5249" dirty="0">
                <a:solidFill>
                  <a:srgbClr val="F2F2F3"/>
                </a:solidFill>
                <a:latin typeface="Poppins" pitchFamily="34" charset="0"/>
                <a:ea typeface="Poppins" pitchFamily="34" charset="-122"/>
                <a:cs typeface="Poppins" pitchFamily="34" charset="-120"/>
              </a:rPr>
              <a:t>Graphic Design Principles Theory</a:t>
            </a:r>
            <a:endParaRPr lang="en-US" sz="5249" dirty="0"/>
          </a:p>
        </p:txBody>
      </p:sp>
      <p:sp>
        <p:nvSpPr>
          <p:cNvPr id="6" name="Text 3"/>
          <p:cNvSpPr/>
          <p:nvPr/>
        </p:nvSpPr>
        <p:spPr>
          <a:xfrm>
            <a:off x="6319599" y="4262080"/>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Welcome to this presentation on graphic design principles theory. In this session, we will explore the key concepts of graphic design and learn how to effectively apply them to create stunning visuals.</a:t>
            </a:r>
            <a:endParaRPr lang="en-US" sz="1750" dirty="0"/>
          </a:p>
        </p:txBody>
      </p:sp>
      <p:sp>
        <p:nvSpPr>
          <p:cNvPr id="9" name="Text 6"/>
          <p:cNvSpPr/>
          <p:nvPr/>
        </p:nvSpPr>
        <p:spPr>
          <a:xfrm>
            <a:off x="6319599" y="5661540"/>
            <a:ext cx="4643914" cy="613055"/>
          </a:xfrm>
          <a:prstGeom prst="rect">
            <a:avLst/>
          </a:prstGeom>
          <a:noFill/>
          <a:ln/>
        </p:spPr>
        <p:txBody>
          <a:bodyPr wrap="none" rtlCol="0" anchor="t"/>
          <a:lstStyle/>
          <a:p>
            <a:pPr marL="0" indent="0" algn="l">
              <a:lnSpc>
                <a:spcPts val="3062"/>
              </a:lnSpc>
              <a:buNone/>
            </a:pPr>
            <a:r>
              <a:rPr lang="en-US" sz="2187" dirty="0">
                <a:solidFill>
                  <a:schemeClr val="bg1"/>
                </a:solidFill>
              </a:rPr>
              <a:t>PRESENTER  BY : DHIRAJ KUMAR SHAH</a:t>
            </a:r>
          </a:p>
        </p:txBody>
      </p:sp>
      <p:pic>
        <p:nvPicPr>
          <p:cNvPr id="11" name="Picture 10">
            <a:extLst>
              <a:ext uri="{FF2B5EF4-FFF2-40B4-BE49-F238E27FC236}">
                <a16:creationId xmlns:a16="http://schemas.microsoft.com/office/drawing/2014/main" id="{FBBFECAD-D2E7-EDF4-8E0B-52F5A69FFE91}"/>
              </a:ext>
            </a:extLst>
          </p:cNvPr>
          <p:cNvPicPr>
            <a:picLocks noChangeAspect="1"/>
          </p:cNvPicPr>
          <p:nvPr/>
        </p:nvPicPr>
        <p:blipFill>
          <a:blip r:embed="rId4"/>
          <a:stretch>
            <a:fillRect/>
          </a:stretch>
        </p:blipFill>
        <p:spPr>
          <a:xfrm>
            <a:off x="6400798" y="6288330"/>
            <a:ext cx="828897" cy="828897"/>
          </a:xfrm>
          <a:prstGeom prst="rect">
            <a:avLst/>
          </a:prstGeom>
        </p:spPr>
      </p:pic>
      <p:sp>
        <p:nvSpPr>
          <p:cNvPr id="12" name="Text 6">
            <a:extLst>
              <a:ext uri="{FF2B5EF4-FFF2-40B4-BE49-F238E27FC236}">
                <a16:creationId xmlns:a16="http://schemas.microsoft.com/office/drawing/2014/main" id="{D183AD03-16DF-B8B9-14DE-33037FE7D855}"/>
              </a:ext>
            </a:extLst>
          </p:cNvPr>
          <p:cNvSpPr/>
          <p:nvPr/>
        </p:nvSpPr>
        <p:spPr>
          <a:xfrm>
            <a:off x="7291221" y="6426995"/>
            <a:ext cx="4643914" cy="613055"/>
          </a:xfrm>
          <a:prstGeom prst="rect">
            <a:avLst/>
          </a:prstGeom>
          <a:noFill/>
          <a:ln/>
        </p:spPr>
        <p:txBody>
          <a:bodyPr wrap="none" rtlCol="0" anchor="t"/>
          <a:lstStyle/>
          <a:p>
            <a:pPr marL="0" indent="0" algn="l">
              <a:lnSpc>
                <a:spcPts val="3062"/>
              </a:lnSpc>
              <a:buNone/>
            </a:pPr>
            <a:r>
              <a:rPr lang="en-US" sz="2187" dirty="0">
                <a:solidFill>
                  <a:schemeClr val="bg1"/>
                </a:solidFill>
              </a:rPr>
              <a:t>Facebook Page : </a:t>
            </a:r>
            <a:r>
              <a:rPr lang="en-US" sz="2187" dirty="0" err="1">
                <a:solidFill>
                  <a:schemeClr val="bg1"/>
                </a:solidFill>
              </a:rPr>
              <a:t>Dk.Graphic</a:t>
            </a:r>
            <a:r>
              <a:rPr lang="en-US" sz="2187" dirty="0">
                <a:solidFill>
                  <a:schemeClr val="bg1"/>
                </a:solidFill>
              </a:rPr>
              <a:t> Design</a:t>
            </a:r>
          </a:p>
        </p:txBody>
      </p:sp>
    </p:spTree>
    <p:extLst>
      <p:ext uri="{BB962C8B-B14F-4D97-AF65-F5344CB8AC3E}">
        <p14:creationId xmlns:p14="http://schemas.microsoft.com/office/powerpoint/2010/main" val="2327125919"/>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1344709" y="936121"/>
            <a:ext cx="7477601" cy="1666399"/>
          </a:xfrm>
          <a:prstGeom prst="rect">
            <a:avLst/>
          </a:prstGeom>
          <a:noFill/>
          <a:ln/>
        </p:spPr>
        <p:txBody>
          <a:bodyPr wrap="square" rtlCol="0" anchor="t"/>
          <a:lstStyle/>
          <a:p>
            <a:pPr marL="0" indent="0">
              <a:lnSpc>
                <a:spcPts val="6561"/>
              </a:lnSpc>
              <a:buNone/>
            </a:pPr>
            <a:r>
              <a:rPr lang="en-US" sz="5249" b="1" u="sng" dirty="0">
                <a:solidFill>
                  <a:srgbClr val="FFC000"/>
                </a:solidFill>
                <a:latin typeface="Poppins" pitchFamily="34" charset="0"/>
                <a:ea typeface="Poppins" pitchFamily="34" charset="-122"/>
                <a:cs typeface="Poppins" pitchFamily="34" charset="-120"/>
              </a:rPr>
              <a:t>Graphic</a:t>
            </a:r>
            <a:r>
              <a:rPr lang="en-US" sz="5249" b="1" u="sng" dirty="0">
                <a:solidFill>
                  <a:srgbClr val="F2F2F3"/>
                </a:solidFill>
                <a:latin typeface="Poppins" pitchFamily="34" charset="0"/>
                <a:ea typeface="Poppins" pitchFamily="34" charset="-122"/>
                <a:cs typeface="Poppins" pitchFamily="34" charset="-120"/>
              </a:rPr>
              <a:t>  </a:t>
            </a:r>
            <a:r>
              <a:rPr lang="en-US" sz="5249" b="1" u="sng" dirty="0">
                <a:solidFill>
                  <a:srgbClr val="00B050"/>
                </a:solidFill>
                <a:latin typeface="Poppins" pitchFamily="34" charset="0"/>
                <a:ea typeface="Poppins" pitchFamily="34" charset="-122"/>
                <a:cs typeface="Poppins" pitchFamily="34" charset="-120"/>
              </a:rPr>
              <a:t>Design</a:t>
            </a:r>
            <a:endParaRPr lang="en-US" sz="5249" b="1" u="sng" dirty="0">
              <a:solidFill>
                <a:srgbClr val="00B050"/>
              </a:solidFill>
            </a:endParaRPr>
          </a:p>
        </p:txBody>
      </p:sp>
      <p:sp>
        <p:nvSpPr>
          <p:cNvPr id="6" name="Text 3"/>
          <p:cNvSpPr/>
          <p:nvPr/>
        </p:nvSpPr>
        <p:spPr>
          <a:xfrm>
            <a:off x="1304115" y="2099544"/>
            <a:ext cx="7518195" cy="1209640"/>
          </a:xfrm>
          <a:prstGeom prst="rect">
            <a:avLst/>
          </a:prstGeom>
          <a:noFill/>
          <a:ln/>
        </p:spPr>
        <p:txBody>
          <a:bodyPr wrap="square" rtlCol="0" anchor="t"/>
          <a:lstStyle/>
          <a:p>
            <a:pPr marL="0" indent="0">
              <a:lnSpc>
                <a:spcPts val="2799"/>
              </a:lnSpc>
              <a:buNone/>
            </a:pPr>
            <a:r>
              <a:rPr lang="en-US" sz="1600" b="0" i="0" dirty="0">
                <a:solidFill>
                  <a:schemeClr val="bg1"/>
                </a:solidFill>
                <a:effectLst/>
                <a:latin typeface="Poppins" panose="00000500000000000000" pitchFamily="2" charset="0"/>
                <a:cs typeface="Poppins" panose="00000500000000000000" pitchFamily="2" charset="0"/>
              </a:rPr>
              <a:t>Graphic design is the art of creating visual content, which includes using typography, images, colors, and shapes to communicate a message. Its ultimate goal is to make information easy to comprehend.</a:t>
            </a:r>
            <a:endParaRPr lang="en-US" sz="1750" dirty="0">
              <a:solidFill>
                <a:schemeClr val="bg1"/>
              </a:solidFill>
              <a:latin typeface="Poppins" panose="00000500000000000000" pitchFamily="2" charset="0"/>
              <a:cs typeface="Poppins" panose="00000500000000000000" pitchFamily="2" charset="0"/>
            </a:endParaRPr>
          </a:p>
        </p:txBody>
      </p:sp>
      <p:sp>
        <p:nvSpPr>
          <p:cNvPr id="17" name="Text 3">
            <a:extLst>
              <a:ext uri="{FF2B5EF4-FFF2-40B4-BE49-F238E27FC236}">
                <a16:creationId xmlns:a16="http://schemas.microsoft.com/office/drawing/2014/main" id="{3388EF75-A0C8-F51E-D00A-E8DC74D099FB}"/>
              </a:ext>
            </a:extLst>
          </p:cNvPr>
          <p:cNvSpPr/>
          <p:nvPr/>
        </p:nvSpPr>
        <p:spPr>
          <a:xfrm>
            <a:off x="1304115" y="3538640"/>
            <a:ext cx="7310194" cy="3834355"/>
          </a:xfrm>
          <a:prstGeom prst="rect">
            <a:avLst/>
          </a:prstGeom>
          <a:noFill/>
          <a:ln/>
        </p:spPr>
        <p:txBody>
          <a:bodyPr wrap="square" rtlCol="0" anchor="t"/>
          <a:lstStyle/>
          <a:p>
            <a:pPr algn="l"/>
            <a:r>
              <a:rPr lang="en-US" sz="2000" b="0" i="0" dirty="0">
                <a:solidFill>
                  <a:schemeClr val="bg1"/>
                </a:solidFill>
                <a:effectLst/>
                <a:latin typeface="Poppins" panose="00000500000000000000" pitchFamily="2" charset="0"/>
                <a:cs typeface="Poppins" panose="00000500000000000000" pitchFamily="2" charset="0"/>
              </a:rPr>
              <a:t>Graphic designers can work in many settings. You may work in-house at a company or agency or home as a freelancer. Graphic designers often work in:</a:t>
            </a:r>
          </a:p>
          <a:p>
            <a:pPr algn="l"/>
            <a:endParaRPr lang="en-US" sz="2000" b="0" i="0" dirty="0">
              <a:solidFill>
                <a:schemeClr val="bg1"/>
              </a:solidFill>
              <a:effectLst/>
              <a:latin typeface="Poppins" panose="00000500000000000000" pitchFamily="2" charset="0"/>
              <a:cs typeface="Poppins" panose="00000500000000000000" pitchFamily="2" charset="0"/>
            </a:endParaRP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Ad agencies</a:t>
            </a: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Web design firms</a:t>
            </a: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Marketing firms</a:t>
            </a: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Print and online publishers</a:t>
            </a: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Online and brick-and-mortar retailers</a:t>
            </a:r>
          </a:p>
          <a:p>
            <a:pPr marL="342900" indent="-342900" algn="l">
              <a:lnSpc>
                <a:spcPct val="150000"/>
              </a:lnSpc>
              <a:buFont typeface="+mj-lt"/>
              <a:buAutoNum type="arabicPeriod"/>
            </a:pPr>
            <a:r>
              <a:rPr lang="en-US" b="0" i="0" dirty="0">
                <a:solidFill>
                  <a:schemeClr val="bg1"/>
                </a:solidFill>
                <a:effectLst/>
                <a:latin typeface="Poppins" panose="00000500000000000000" pitchFamily="2" charset="0"/>
                <a:cs typeface="Poppins" panose="00000500000000000000" pitchFamily="2" charset="0"/>
              </a:rPr>
              <a:t>Non-profit </a:t>
            </a:r>
            <a:r>
              <a:rPr lang="en-US" b="0" i="0" dirty="0" err="1">
                <a:solidFill>
                  <a:schemeClr val="bg1"/>
                </a:solidFill>
                <a:effectLst/>
                <a:latin typeface="Poppins" panose="00000500000000000000" pitchFamily="2" charset="0"/>
                <a:cs typeface="Poppins" panose="00000500000000000000" pitchFamily="2" charset="0"/>
              </a:rPr>
              <a:t>organisations</a:t>
            </a:r>
            <a:endParaRPr lang="en-US" b="0" i="0" dirty="0">
              <a:solidFill>
                <a:schemeClr val="bg1"/>
              </a:solidFill>
              <a:effectLst/>
              <a:latin typeface="Poppins" panose="00000500000000000000" pitchFamily="2" charset="0"/>
              <a:cs typeface="Poppins" panose="00000500000000000000" pitchFamily="2" charset="0"/>
            </a:endParaRPr>
          </a:p>
        </p:txBody>
      </p:sp>
      <p:pic>
        <p:nvPicPr>
          <p:cNvPr id="22" name="Picture 21">
            <a:extLst>
              <a:ext uri="{FF2B5EF4-FFF2-40B4-BE49-F238E27FC236}">
                <a16:creationId xmlns:a16="http://schemas.microsoft.com/office/drawing/2014/main" id="{BCB2E555-FDB3-4715-86B0-34C53F0203B0}"/>
              </a:ext>
            </a:extLst>
          </p:cNvPr>
          <p:cNvPicPr>
            <a:picLocks noChangeAspect="1"/>
          </p:cNvPicPr>
          <p:nvPr/>
        </p:nvPicPr>
        <p:blipFill>
          <a:blip r:embed="rId3"/>
          <a:stretch>
            <a:fillRect/>
          </a:stretch>
        </p:blipFill>
        <p:spPr>
          <a:xfrm>
            <a:off x="8193355" y="174171"/>
            <a:ext cx="6858000" cy="8229600"/>
          </a:xfrm>
          <a:prstGeom prst="rect">
            <a:avLst/>
          </a:prstGeom>
        </p:spPr>
      </p:pic>
      <p:pic>
        <p:nvPicPr>
          <p:cNvPr id="24" name="Picture 23">
            <a:extLst>
              <a:ext uri="{FF2B5EF4-FFF2-40B4-BE49-F238E27FC236}">
                <a16:creationId xmlns:a16="http://schemas.microsoft.com/office/drawing/2014/main" id="{5D11EC27-AC1F-AF3E-E1D6-EBAD158E3E8D}"/>
              </a:ext>
            </a:extLst>
          </p:cNvPr>
          <p:cNvPicPr>
            <a:picLocks noChangeAspect="1"/>
          </p:cNvPicPr>
          <p:nvPr/>
        </p:nvPicPr>
        <p:blipFill>
          <a:blip r:embed="rId4"/>
          <a:stretch>
            <a:fillRect/>
          </a:stretch>
        </p:blipFill>
        <p:spPr>
          <a:xfrm>
            <a:off x="5756654" y="5408728"/>
            <a:ext cx="5406905" cy="2695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097">
            <a:solidFill>
              <a:srgbClr val="565151"/>
            </a:solidFill>
            <a:prstDash val="solid"/>
          </a:ln>
        </p:spPr>
      </p:sp>
      <p:sp>
        <p:nvSpPr>
          <p:cNvPr id="4" name="Text 2"/>
          <p:cNvSpPr/>
          <p:nvPr/>
        </p:nvSpPr>
        <p:spPr>
          <a:xfrm>
            <a:off x="2315766" y="579596"/>
            <a:ext cx="4210050" cy="657820"/>
          </a:xfrm>
          <a:prstGeom prst="rect">
            <a:avLst/>
          </a:prstGeom>
          <a:noFill/>
          <a:ln/>
        </p:spPr>
        <p:txBody>
          <a:bodyPr wrap="none" rtlCol="0" anchor="t"/>
          <a:lstStyle/>
          <a:p>
            <a:pPr marL="0" indent="0">
              <a:lnSpc>
                <a:spcPts val="5180"/>
              </a:lnSpc>
              <a:buNone/>
            </a:pPr>
            <a:r>
              <a:rPr lang="en-US" sz="4144" dirty="0">
                <a:solidFill>
                  <a:srgbClr val="F2F2F3"/>
                </a:solidFill>
                <a:latin typeface="Poppins" pitchFamily="34" charset="0"/>
                <a:ea typeface="Poppins" pitchFamily="34" charset="-122"/>
                <a:cs typeface="Poppins" pitchFamily="34" charset="-120"/>
              </a:rPr>
              <a:t>Color Theory</a:t>
            </a:r>
            <a:endParaRPr lang="en-US" sz="4144" dirty="0"/>
          </a:p>
        </p:txBody>
      </p:sp>
      <p:pic>
        <p:nvPicPr>
          <p:cNvPr id="5" name="Image 0" descr="preencoded.png"/>
          <p:cNvPicPr>
            <a:picLocks noChangeAspect="1"/>
          </p:cNvPicPr>
          <p:nvPr/>
        </p:nvPicPr>
        <p:blipFill>
          <a:blip r:embed="rId3"/>
          <a:stretch>
            <a:fillRect/>
          </a:stretch>
        </p:blipFill>
        <p:spPr>
          <a:xfrm>
            <a:off x="2315766" y="1658422"/>
            <a:ext cx="3122414" cy="1929765"/>
          </a:xfrm>
          <a:prstGeom prst="rect">
            <a:avLst/>
          </a:prstGeom>
        </p:spPr>
      </p:pic>
      <p:sp>
        <p:nvSpPr>
          <p:cNvPr id="6" name="Text 3"/>
          <p:cNvSpPr/>
          <p:nvPr/>
        </p:nvSpPr>
        <p:spPr>
          <a:xfrm>
            <a:off x="2315766" y="3851315"/>
            <a:ext cx="3122414" cy="986552"/>
          </a:xfrm>
          <a:prstGeom prst="rect">
            <a:avLst/>
          </a:prstGeom>
          <a:noFill/>
          <a:ln/>
        </p:spPr>
        <p:txBody>
          <a:bodyPr wrap="square" rtlCol="0" anchor="t"/>
          <a:lstStyle/>
          <a:p>
            <a:pPr marL="0" indent="0" algn="l">
              <a:lnSpc>
                <a:spcPts val="2590"/>
              </a:lnSpc>
              <a:buNone/>
            </a:pPr>
            <a:r>
              <a:rPr lang="en-US" sz="2072" dirty="0">
                <a:solidFill>
                  <a:srgbClr val="F2F2F3"/>
                </a:solidFill>
                <a:latin typeface="Poppins" pitchFamily="34" charset="0"/>
                <a:ea typeface="Poppins" pitchFamily="34" charset="-122"/>
                <a:cs typeface="Poppins" pitchFamily="34" charset="-120"/>
              </a:rPr>
              <a:t>Psychological and cultural influences of color</a:t>
            </a:r>
            <a:endParaRPr lang="en-US" sz="2072" dirty="0"/>
          </a:p>
        </p:txBody>
      </p:sp>
      <p:sp>
        <p:nvSpPr>
          <p:cNvPr id="7" name="Text 4"/>
          <p:cNvSpPr/>
          <p:nvPr/>
        </p:nvSpPr>
        <p:spPr>
          <a:xfrm>
            <a:off x="2315766" y="4964073"/>
            <a:ext cx="3122414" cy="1683544"/>
          </a:xfrm>
          <a:prstGeom prst="rect">
            <a:avLst/>
          </a:prstGeom>
          <a:noFill/>
          <a:ln/>
        </p:spPr>
        <p:txBody>
          <a:bodyPr wrap="square" rtlCol="0" anchor="t"/>
          <a:lstStyle/>
          <a:p>
            <a:pPr marL="0" indent="0" algn="l">
              <a:lnSpc>
                <a:spcPts val="2652"/>
              </a:lnSpc>
              <a:buNone/>
            </a:pPr>
            <a:r>
              <a:rPr lang="en-US" sz="1658" dirty="0">
                <a:solidFill>
                  <a:srgbClr val="E5E0DF"/>
                </a:solidFill>
                <a:latin typeface="Roboto" pitchFamily="34" charset="0"/>
                <a:ea typeface="Roboto" pitchFamily="34" charset="-122"/>
                <a:cs typeface="Roboto" pitchFamily="34" charset="-120"/>
              </a:rPr>
              <a:t>Colors evoke emotions, create a sense of atmosphere, provide context, and convey meaning based on culture, psychology, and personal associations.</a:t>
            </a:r>
            <a:endParaRPr lang="en-US" sz="1658" dirty="0"/>
          </a:p>
        </p:txBody>
      </p:sp>
      <p:pic>
        <p:nvPicPr>
          <p:cNvPr id="8" name="Image 1" descr="preencoded.png"/>
          <p:cNvPicPr>
            <a:picLocks noChangeAspect="1"/>
          </p:cNvPicPr>
          <p:nvPr/>
        </p:nvPicPr>
        <p:blipFill>
          <a:blip r:embed="rId4"/>
          <a:stretch>
            <a:fillRect/>
          </a:stretch>
        </p:blipFill>
        <p:spPr>
          <a:xfrm>
            <a:off x="5753933" y="1658422"/>
            <a:ext cx="3122414" cy="1929765"/>
          </a:xfrm>
          <a:prstGeom prst="rect">
            <a:avLst/>
          </a:prstGeom>
        </p:spPr>
      </p:pic>
      <p:sp>
        <p:nvSpPr>
          <p:cNvPr id="9" name="Text 5"/>
          <p:cNvSpPr/>
          <p:nvPr/>
        </p:nvSpPr>
        <p:spPr>
          <a:xfrm>
            <a:off x="5753933" y="3851315"/>
            <a:ext cx="3122414" cy="657701"/>
          </a:xfrm>
          <a:prstGeom prst="rect">
            <a:avLst/>
          </a:prstGeom>
          <a:noFill/>
          <a:ln/>
        </p:spPr>
        <p:txBody>
          <a:bodyPr wrap="square" rtlCol="0" anchor="t"/>
          <a:lstStyle/>
          <a:p>
            <a:pPr marL="0" indent="0" algn="l">
              <a:lnSpc>
                <a:spcPts val="2590"/>
              </a:lnSpc>
              <a:buNone/>
            </a:pPr>
            <a:r>
              <a:rPr lang="en-US" sz="2072" dirty="0">
                <a:solidFill>
                  <a:srgbClr val="F2F2F3"/>
                </a:solidFill>
                <a:latin typeface="Poppins" pitchFamily="34" charset="0"/>
                <a:ea typeface="Poppins" pitchFamily="34" charset="-122"/>
                <a:cs typeface="Poppins" pitchFamily="34" charset="-120"/>
              </a:rPr>
              <a:t>Color models and color schemes</a:t>
            </a:r>
            <a:endParaRPr lang="en-US" sz="2072" dirty="0"/>
          </a:p>
        </p:txBody>
      </p:sp>
      <p:sp>
        <p:nvSpPr>
          <p:cNvPr id="10" name="Text 6"/>
          <p:cNvSpPr/>
          <p:nvPr/>
        </p:nvSpPr>
        <p:spPr>
          <a:xfrm>
            <a:off x="5753933" y="4635222"/>
            <a:ext cx="3122414" cy="2356961"/>
          </a:xfrm>
          <a:prstGeom prst="rect">
            <a:avLst/>
          </a:prstGeom>
          <a:noFill/>
          <a:ln/>
        </p:spPr>
        <p:txBody>
          <a:bodyPr wrap="square" rtlCol="0" anchor="t"/>
          <a:lstStyle/>
          <a:p>
            <a:pPr marL="0" indent="0" algn="l">
              <a:lnSpc>
                <a:spcPts val="2652"/>
              </a:lnSpc>
              <a:buNone/>
            </a:pPr>
            <a:r>
              <a:rPr lang="en-US" sz="1658" dirty="0">
                <a:solidFill>
                  <a:srgbClr val="E5E0DF"/>
                </a:solidFill>
                <a:latin typeface="Roboto" pitchFamily="34" charset="0"/>
                <a:ea typeface="Roboto" pitchFamily="34" charset="-122"/>
                <a:cs typeface="Roboto" pitchFamily="34" charset="-120"/>
              </a:rPr>
              <a:t>Colors can be described using a variety of models such as RGB, CMYK, and HSV. Color schemes such as monochromatic, analogues, complementary, and triadic can be used to create harmonious color combinations.</a:t>
            </a:r>
            <a:endParaRPr lang="en-US" sz="1658" dirty="0"/>
          </a:p>
        </p:txBody>
      </p:sp>
      <p:pic>
        <p:nvPicPr>
          <p:cNvPr id="11" name="Image 2" descr="preencoded.png"/>
          <p:cNvPicPr>
            <a:picLocks noChangeAspect="1"/>
          </p:cNvPicPr>
          <p:nvPr/>
        </p:nvPicPr>
        <p:blipFill>
          <a:blip r:embed="rId5"/>
          <a:stretch>
            <a:fillRect/>
          </a:stretch>
        </p:blipFill>
        <p:spPr>
          <a:xfrm>
            <a:off x="9192101" y="1658422"/>
            <a:ext cx="3122533" cy="1929765"/>
          </a:xfrm>
          <a:prstGeom prst="rect">
            <a:avLst/>
          </a:prstGeom>
        </p:spPr>
      </p:pic>
      <p:sp>
        <p:nvSpPr>
          <p:cNvPr id="12" name="Text 7"/>
          <p:cNvSpPr/>
          <p:nvPr/>
        </p:nvSpPr>
        <p:spPr>
          <a:xfrm>
            <a:off x="9192101" y="3851315"/>
            <a:ext cx="3122533" cy="1315403"/>
          </a:xfrm>
          <a:prstGeom prst="rect">
            <a:avLst/>
          </a:prstGeom>
          <a:noFill/>
          <a:ln/>
        </p:spPr>
        <p:txBody>
          <a:bodyPr wrap="square" rtlCol="0" anchor="t"/>
          <a:lstStyle/>
          <a:p>
            <a:pPr marL="0" indent="0" algn="l">
              <a:lnSpc>
                <a:spcPts val="2590"/>
              </a:lnSpc>
              <a:buNone/>
            </a:pPr>
            <a:r>
              <a:rPr lang="en-US" sz="2072" dirty="0">
                <a:solidFill>
                  <a:srgbClr val="F2F2F3"/>
                </a:solidFill>
                <a:latin typeface="Poppins" pitchFamily="34" charset="0"/>
                <a:ea typeface="Poppins" pitchFamily="34" charset="-122"/>
                <a:cs typeface="Poppins" pitchFamily="34" charset="-120"/>
              </a:rPr>
              <a:t>Importance and definition of color theory in graphic design</a:t>
            </a:r>
            <a:endParaRPr lang="en-US" sz="2072" dirty="0"/>
          </a:p>
        </p:txBody>
      </p:sp>
      <p:sp>
        <p:nvSpPr>
          <p:cNvPr id="13" name="Text 8"/>
          <p:cNvSpPr/>
          <p:nvPr/>
        </p:nvSpPr>
        <p:spPr>
          <a:xfrm>
            <a:off x="9192101" y="5292923"/>
            <a:ext cx="3122533" cy="2356961"/>
          </a:xfrm>
          <a:prstGeom prst="rect">
            <a:avLst/>
          </a:prstGeom>
          <a:noFill/>
          <a:ln/>
        </p:spPr>
        <p:txBody>
          <a:bodyPr wrap="square" rtlCol="0" anchor="t"/>
          <a:lstStyle/>
          <a:p>
            <a:pPr marL="0" indent="0" algn="l">
              <a:lnSpc>
                <a:spcPts val="2652"/>
              </a:lnSpc>
              <a:buNone/>
            </a:pPr>
            <a:r>
              <a:rPr lang="en-US" sz="1400" dirty="0">
                <a:solidFill>
                  <a:srgbClr val="E5E0DF"/>
                </a:solidFill>
                <a:latin typeface="Roboto" pitchFamily="34" charset="0"/>
                <a:ea typeface="Roboto" pitchFamily="34" charset="-122"/>
                <a:cs typeface="Roboto" pitchFamily="34" charset="-120"/>
              </a:rPr>
              <a:t>Color is a critical component of any design, serving to communicate emotions, deliver a message, and provide aesthetic appeal. Understanding color theory is essential for effective visual communication.</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262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8290" y="716280"/>
            <a:ext cx="4057055" cy="633770"/>
          </a:xfrm>
          <a:prstGeom prst="rect">
            <a:avLst/>
          </a:prstGeom>
          <a:noFill/>
          <a:ln/>
        </p:spPr>
        <p:txBody>
          <a:bodyPr wrap="none" rtlCol="0" anchor="t"/>
          <a:lstStyle/>
          <a:p>
            <a:pPr marL="0" indent="0">
              <a:lnSpc>
                <a:spcPts val="4991"/>
              </a:lnSpc>
              <a:buNone/>
            </a:pPr>
            <a:r>
              <a:rPr lang="en-US" sz="3993" dirty="0">
                <a:solidFill>
                  <a:srgbClr val="F2F2F3"/>
                </a:solidFill>
                <a:latin typeface="Poppins" pitchFamily="34" charset="0"/>
                <a:ea typeface="Poppins" pitchFamily="34" charset="-122"/>
                <a:cs typeface="Poppins" pitchFamily="34" charset="-120"/>
              </a:rPr>
              <a:t>Typography</a:t>
            </a:r>
            <a:endParaRPr lang="en-US" sz="3993" dirty="0"/>
          </a:p>
        </p:txBody>
      </p:sp>
      <p:sp>
        <p:nvSpPr>
          <p:cNvPr id="6" name="Shape 3"/>
          <p:cNvSpPr/>
          <p:nvPr/>
        </p:nvSpPr>
        <p:spPr>
          <a:xfrm>
            <a:off x="4702254" y="1654254"/>
            <a:ext cx="40481" cy="5859066"/>
          </a:xfrm>
          <a:prstGeom prst="roundRect">
            <a:avLst>
              <a:gd name="adj" fmla="val 225498"/>
            </a:avLst>
          </a:prstGeom>
          <a:solidFill>
            <a:srgbClr val="494950"/>
          </a:solidFill>
          <a:ln/>
        </p:spPr>
      </p:sp>
      <p:sp>
        <p:nvSpPr>
          <p:cNvPr id="7" name="Shape 4"/>
          <p:cNvSpPr/>
          <p:nvPr/>
        </p:nvSpPr>
        <p:spPr>
          <a:xfrm>
            <a:off x="4950678" y="2020610"/>
            <a:ext cx="709970" cy="40481"/>
          </a:xfrm>
          <a:prstGeom prst="roundRect">
            <a:avLst>
              <a:gd name="adj" fmla="val 225498"/>
            </a:avLst>
          </a:prstGeom>
          <a:solidFill>
            <a:srgbClr val="494950"/>
          </a:solidFill>
          <a:ln/>
        </p:spPr>
      </p:sp>
      <p:sp>
        <p:nvSpPr>
          <p:cNvPr id="8" name="Shape 5"/>
          <p:cNvSpPr/>
          <p:nvPr/>
        </p:nvSpPr>
        <p:spPr>
          <a:xfrm>
            <a:off x="4494312" y="1812727"/>
            <a:ext cx="456367" cy="456367"/>
          </a:xfrm>
          <a:prstGeom prst="roundRect">
            <a:avLst>
              <a:gd name="adj" fmla="val 20002"/>
            </a:avLst>
          </a:prstGeom>
          <a:solidFill>
            <a:srgbClr val="3D3D42"/>
          </a:solidFill>
          <a:ln w="12621">
            <a:solidFill>
              <a:srgbClr val="494950"/>
            </a:solidFill>
            <a:prstDash val="solid"/>
          </a:ln>
        </p:spPr>
      </p:sp>
      <p:sp>
        <p:nvSpPr>
          <p:cNvPr id="9" name="Text 6"/>
          <p:cNvSpPr/>
          <p:nvPr/>
        </p:nvSpPr>
        <p:spPr>
          <a:xfrm>
            <a:off x="4680525" y="1850708"/>
            <a:ext cx="83820" cy="380405"/>
          </a:xfrm>
          <a:prstGeom prst="rect">
            <a:avLst/>
          </a:prstGeom>
          <a:noFill/>
          <a:ln/>
        </p:spPr>
        <p:txBody>
          <a:bodyPr wrap="none" rtlCol="0" anchor="t"/>
          <a:lstStyle/>
          <a:p>
            <a:pPr marL="0" indent="0" algn="ctr">
              <a:lnSpc>
                <a:spcPts val="2995"/>
              </a:lnSpc>
              <a:buNone/>
            </a:pPr>
            <a:r>
              <a:rPr lang="en-US" sz="2396" dirty="0">
                <a:solidFill>
                  <a:srgbClr val="E5E0DF"/>
                </a:solidFill>
                <a:latin typeface="Poppins" pitchFamily="34" charset="0"/>
                <a:ea typeface="Poppins" pitchFamily="34" charset="-122"/>
                <a:cs typeface="Poppins" pitchFamily="34" charset="-120"/>
              </a:rPr>
              <a:t>1</a:t>
            </a:r>
            <a:endParaRPr lang="en-US" sz="2396" dirty="0"/>
          </a:p>
        </p:txBody>
      </p:sp>
      <p:sp>
        <p:nvSpPr>
          <p:cNvPr id="10" name="Text 7"/>
          <p:cNvSpPr/>
          <p:nvPr/>
        </p:nvSpPr>
        <p:spPr>
          <a:xfrm>
            <a:off x="5838111" y="1857018"/>
            <a:ext cx="7505700" cy="316944"/>
          </a:xfrm>
          <a:prstGeom prst="rect">
            <a:avLst/>
          </a:prstGeom>
          <a:noFill/>
          <a:ln/>
        </p:spPr>
        <p:txBody>
          <a:bodyPr wrap="none" rtlCol="0" anchor="t"/>
          <a:lstStyle/>
          <a:p>
            <a:pPr marL="0" indent="0" algn="l">
              <a:lnSpc>
                <a:spcPts val="2496"/>
              </a:lnSpc>
              <a:buNone/>
            </a:pPr>
            <a:r>
              <a:rPr lang="en-US" sz="1997" dirty="0">
                <a:solidFill>
                  <a:srgbClr val="E5E0DF"/>
                </a:solidFill>
                <a:latin typeface="Poppins" pitchFamily="34" charset="0"/>
                <a:ea typeface="Poppins" pitchFamily="34" charset="-122"/>
                <a:cs typeface="Poppins" pitchFamily="34" charset="-120"/>
              </a:rPr>
              <a:t>Importance and definition of typography in graphic design</a:t>
            </a:r>
            <a:endParaRPr lang="en-US" sz="1997" dirty="0"/>
          </a:p>
        </p:txBody>
      </p:sp>
      <p:sp>
        <p:nvSpPr>
          <p:cNvPr id="11" name="Text 8"/>
          <p:cNvSpPr/>
          <p:nvPr/>
        </p:nvSpPr>
        <p:spPr>
          <a:xfrm>
            <a:off x="5838111" y="2295644"/>
            <a:ext cx="8031599" cy="649129"/>
          </a:xfrm>
          <a:prstGeom prst="rect">
            <a:avLst/>
          </a:prstGeom>
          <a:noFill/>
          <a:ln/>
        </p:spPr>
        <p:txBody>
          <a:bodyPr wrap="square" rtlCol="0" anchor="t"/>
          <a:lstStyle/>
          <a:p>
            <a:pPr marL="0" indent="0" algn="l">
              <a:lnSpc>
                <a:spcPts val="2556"/>
              </a:lnSpc>
              <a:buNone/>
            </a:pPr>
            <a:r>
              <a:rPr lang="en-US" sz="1597" dirty="0">
                <a:solidFill>
                  <a:srgbClr val="E5E0DF"/>
                </a:solidFill>
                <a:latin typeface="Roboto" pitchFamily="34" charset="0"/>
                <a:ea typeface="Roboto" pitchFamily="34" charset="-122"/>
                <a:cs typeface="Roboto" pitchFamily="34" charset="-120"/>
              </a:rPr>
              <a:t>Typography is the art and science of designing and arranging typefaces to improve readability and visual appeal.</a:t>
            </a:r>
            <a:endParaRPr lang="en-US" sz="1597" dirty="0"/>
          </a:p>
        </p:txBody>
      </p:sp>
      <p:sp>
        <p:nvSpPr>
          <p:cNvPr id="12" name="Shape 9"/>
          <p:cNvSpPr/>
          <p:nvPr/>
        </p:nvSpPr>
        <p:spPr>
          <a:xfrm>
            <a:off x="4950678" y="3716655"/>
            <a:ext cx="709970" cy="40481"/>
          </a:xfrm>
          <a:prstGeom prst="roundRect">
            <a:avLst>
              <a:gd name="adj" fmla="val 225498"/>
            </a:avLst>
          </a:prstGeom>
          <a:solidFill>
            <a:srgbClr val="494950"/>
          </a:solidFill>
          <a:ln/>
        </p:spPr>
      </p:sp>
      <p:sp>
        <p:nvSpPr>
          <p:cNvPr id="13" name="Shape 10"/>
          <p:cNvSpPr/>
          <p:nvPr/>
        </p:nvSpPr>
        <p:spPr>
          <a:xfrm>
            <a:off x="4494312" y="3508772"/>
            <a:ext cx="456367" cy="456367"/>
          </a:xfrm>
          <a:prstGeom prst="roundRect">
            <a:avLst>
              <a:gd name="adj" fmla="val 20002"/>
            </a:avLst>
          </a:prstGeom>
          <a:solidFill>
            <a:srgbClr val="3D3D42"/>
          </a:solidFill>
          <a:ln w="12621">
            <a:solidFill>
              <a:srgbClr val="494950"/>
            </a:solidFill>
            <a:prstDash val="solid"/>
          </a:ln>
        </p:spPr>
      </p:sp>
      <p:sp>
        <p:nvSpPr>
          <p:cNvPr id="14" name="Text 11"/>
          <p:cNvSpPr/>
          <p:nvPr/>
        </p:nvSpPr>
        <p:spPr>
          <a:xfrm>
            <a:off x="4634805" y="3546753"/>
            <a:ext cx="175260" cy="380405"/>
          </a:xfrm>
          <a:prstGeom prst="rect">
            <a:avLst/>
          </a:prstGeom>
          <a:noFill/>
          <a:ln/>
        </p:spPr>
        <p:txBody>
          <a:bodyPr wrap="none" rtlCol="0" anchor="t"/>
          <a:lstStyle/>
          <a:p>
            <a:pPr marL="0" indent="0" algn="ctr">
              <a:lnSpc>
                <a:spcPts val="2995"/>
              </a:lnSpc>
              <a:buNone/>
            </a:pPr>
            <a:r>
              <a:rPr lang="en-US" sz="2396" dirty="0">
                <a:solidFill>
                  <a:srgbClr val="E5E0DF"/>
                </a:solidFill>
                <a:latin typeface="Poppins" pitchFamily="34" charset="0"/>
                <a:ea typeface="Poppins" pitchFamily="34" charset="-122"/>
                <a:cs typeface="Poppins" pitchFamily="34" charset="-120"/>
              </a:rPr>
              <a:t>2</a:t>
            </a:r>
            <a:endParaRPr lang="en-US" sz="2396" dirty="0"/>
          </a:p>
        </p:txBody>
      </p:sp>
      <p:sp>
        <p:nvSpPr>
          <p:cNvPr id="15" name="Text 12"/>
          <p:cNvSpPr/>
          <p:nvPr/>
        </p:nvSpPr>
        <p:spPr>
          <a:xfrm>
            <a:off x="5838111" y="3553063"/>
            <a:ext cx="2910840" cy="316944"/>
          </a:xfrm>
          <a:prstGeom prst="rect">
            <a:avLst/>
          </a:prstGeom>
          <a:noFill/>
          <a:ln/>
        </p:spPr>
        <p:txBody>
          <a:bodyPr wrap="none" rtlCol="0" anchor="t"/>
          <a:lstStyle/>
          <a:p>
            <a:pPr marL="0" indent="0" algn="l">
              <a:lnSpc>
                <a:spcPts val="2496"/>
              </a:lnSpc>
              <a:buNone/>
            </a:pPr>
            <a:r>
              <a:rPr lang="en-US" sz="1997" dirty="0">
                <a:solidFill>
                  <a:srgbClr val="E5E0DF"/>
                </a:solidFill>
                <a:latin typeface="Poppins" pitchFamily="34" charset="0"/>
                <a:ea typeface="Poppins" pitchFamily="34" charset="-122"/>
                <a:cs typeface="Poppins" pitchFamily="34" charset="-120"/>
              </a:rPr>
              <a:t>Typeface classification</a:t>
            </a:r>
            <a:endParaRPr lang="en-US" sz="1997" dirty="0"/>
          </a:p>
        </p:txBody>
      </p:sp>
      <p:sp>
        <p:nvSpPr>
          <p:cNvPr id="16" name="Text 13"/>
          <p:cNvSpPr/>
          <p:nvPr/>
        </p:nvSpPr>
        <p:spPr>
          <a:xfrm>
            <a:off x="5838111" y="3991689"/>
            <a:ext cx="8031599" cy="973693"/>
          </a:xfrm>
          <a:prstGeom prst="rect">
            <a:avLst/>
          </a:prstGeom>
          <a:noFill/>
          <a:ln/>
        </p:spPr>
        <p:txBody>
          <a:bodyPr wrap="square" rtlCol="0" anchor="t"/>
          <a:lstStyle/>
          <a:p>
            <a:pPr marL="0" indent="0" algn="l">
              <a:lnSpc>
                <a:spcPts val="2556"/>
              </a:lnSpc>
              <a:buNone/>
            </a:pPr>
            <a:r>
              <a:rPr lang="en-US" sz="1597" dirty="0">
                <a:solidFill>
                  <a:srgbClr val="E5E0DF"/>
                </a:solidFill>
                <a:latin typeface="Roboto" pitchFamily="34" charset="0"/>
                <a:ea typeface="Roboto" pitchFamily="34" charset="-122"/>
                <a:cs typeface="Roboto" pitchFamily="34" charset="-120"/>
              </a:rPr>
              <a:t>There are five main classifications of typefaces: serif, sans-serif, script, display, and dingbat. Understanding their unique characteristics is essential for creating effective typography.</a:t>
            </a:r>
            <a:endParaRPr lang="en-US" sz="1597" dirty="0"/>
          </a:p>
        </p:txBody>
      </p:sp>
      <p:sp>
        <p:nvSpPr>
          <p:cNvPr id="17" name="Shape 14"/>
          <p:cNvSpPr/>
          <p:nvPr/>
        </p:nvSpPr>
        <p:spPr>
          <a:xfrm>
            <a:off x="4950678" y="5737265"/>
            <a:ext cx="709970" cy="40481"/>
          </a:xfrm>
          <a:prstGeom prst="roundRect">
            <a:avLst>
              <a:gd name="adj" fmla="val 225498"/>
            </a:avLst>
          </a:prstGeom>
          <a:solidFill>
            <a:srgbClr val="494950"/>
          </a:solidFill>
          <a:ln/>
        </p:spPr>
      </p:sp>
      <p:sp>
        <p:nvSpPr>
          <p:cNvPr id="18" name="Shape 15"/>
          <p:cNvSpPr/>
          <p:nvPr/>
        </p:nvSpPr>
        <p:spPr>
          <a:xfrm>
            <a:off x="4494312" y="5529382"/>
            <a:ext cx="456367" cy="456367"/>
          </a:xfrm>
          <a:prstGeom prst="roundRect">
            <a:avLst>
              <a:gd name="adj" fmla="val 20002"/>
            </a:avLst>
          </a:prstGeom>
          <a:solidFill>
            <a:srgbClr val="3D3D42"/>
          </a:solidFill>
          <a:ln w="12621">
            <a:solidFill>
              <a:srgbClr val="494950"/>
            </a:solidFill>
            <a:prstDash val="solid"/>
          </a:ln>
        </p:spPr>
      </p:sp>
      <p:sp>
        <p:nvSpPr>
          <p:cNvPr id="19" name="Text 16"/>
          <p:cNvSpPr/>
          <p:nvPr/>
        </p:nvSpPr>
        <p:spPr>
          <a:xfrm>
            <a:off x="4630995" y="5567363"/>
            <a:ext cx="182880" cy="380405"/>
          </a:xfrm>
          <a:prstGeom prst="rect">
            <a:avLst/>
          </a:prstGeom>
          <a:noFill/>
          <a:ln/>
        </p:spPr>
        <p:txBody>
          <a:bodyPr wrap="none" rtlCol="0" anchor="t"/>
          <a:lstStyle/>
          <a:p>
            <a:pPr marL="0" indent="0" algn="ctr">
              <a:lnSpc>
                <a:spcPts val="2995"/>
              </a:lnSpc>
              <a:buNone/>
            </a:pPr>
            <a:r>
              <a:rPr lang="en-US" sz="2396" dirty="0">
                <a:solidFill>
                  <a:srgbClr val="E5E0DF"/>
                </a:solidFill>
                <a:latin typeface="Poppins" pitchFamily="34" charset="0"/>
                <a:ea typeface="Poppins" pitchFamily="34" charset="-122"/>
                <a:cs typeface="Poppins" pitchFamily="34" charset="-120"/>
              </a:rPr>
              <a:t>3</a:t>
            </a:r>
            <a:endParaRPr lang="en-US" sz="2396" dirty="0"/>
          </a:p>
        </p:txBody>
      </p:sp>
      <p:sp>
        <p:nvSpPr>
          <p:cNvPr id="20" name="Text 17"/>
          <p:cNvSpPr/>
          <p:nvPr/>
        </p:nvSpPr>
        <p:spPr>
          <a:xfrm>
            <a:off x="5838111" y="5573673"/>
            <a:ext cx="4480560" cy="316944"/>
          </a:xfrm>
          <a:prstGeom prst="rect">
            <a:avLst/>
          </a:prstGeom>
          <a:noFill/>
          <a:ln/>
        </p:spPr>
        <p:txBody>
          <a:bodyPr wrap="none" rtlCol="0" anchor="t"/>
          <a:lstStyle/>
          <a:p>
            <a:pPr marL="0" indent="0" algn="l">
              <a:lnSpc>
                <a:spcPts val="2496"/>
              </a:lnSpc>
              <a:buNone/>
            </a:pPr>
            <a:r>
              <a:rPr lang="en-US" sz="1997" dirty="0">
                <a:solidFill>
                  <a:srgbClr val="E5E0DF"/>
                </a:solidFill>
                <a:latin typeface="Poppins" pitchFamily="34" charset="0"/>
                <a:ea typeface="Poppins" pitchFamily="34" charset="-122"/>
                <a:cs typeface="Poppins" pitchFamily="34" charset="-120"/>
              </a:rPr>
              <a:t>Typography hierarchy and legibility</a:t>
            </a:r>
            <a:endParaRPr lang="en-US" sz="1997" dirty="0"/>
          </a:p>
        </p:txBody>
      </p:sp>
      <p:sp>
        <p:nvSpPr>
          <p:cNvPr id="21" name="Text 18"/>
          <p:cNvSpPr/>
          <p:nvPr/>
        </p:nvSpPr>
        <p:spPr>
          <a:xfrm>
            <a:off x="5838111" y="6012299"/>
            <a:ext cx="8031599" cy="1298258"/>
          </a:xfrm>
          <a:prstGeom prst="rect">
            <a:avLst/>
          </a:prstGeom>
          <a:noFill/>
          <a:ln/>
        </p:spPr>
        <p:txBody>
          <a:bodyPr wrap="square" rtlCol="0" anchor="t"/>
          <a:lstStyle/>
          <a:p>
            <a:pPr marL="0" indent="0" algn="l">
              <a:lnSpc>
                <a:spcPts val="2556"/>
              </a:lnSpc>
              <a:buNone/>
            </a:pPr>
            <a:r>
              <a:rPr lang="en-US" sz="1597" dirty="0">
                <a:solidFill>
                  <a:srgbClr val="E5E0DF"/>
                </a:solidFill>
                <a:latin typeface="Roboto" pitchFamily="34" charset="0"/>
                <a:ea typeface="Roboto" pitchFamily="34" charset="-122"/>
                <a:cs typeface="Roboto" pitchFamily="34" charset="-120"/>
              </a:rPr>
              <a:t>Typography hierarchy refers to the visual arrangement of different types of content to communicate a clear message and create an easy-to-read design. Legibility is the measure of how easily a written language can be read and outlines several factors such as font choice and font size.</a:t>
            </a:r>
            <a:endParaRPr lang="en-US" sz="1597"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1296353"/>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Composition</a:t>
            </a:r>
            <a:endParaRPr lang="en-US" sz="4374" dirty="0"/>
          </a:p>
        </p:txBody>
      </p:sp>
      <p:sp>
        <p:nvSpPr>
          <p:cNvPr id="5" name="Shape 3"/>
          <p:cNvSpPr/>
          <p:nvPr/>
        </p:nvSpPr>
        <p:spPr>
          <a:xfrm>
            <a:off x="2037993" y="2435066"/>
            <a:ext cx="3370064" cy="4498181"/>
          </a:xfrm>
          <a:prstGeom prst="roundRect">
            <a:avLst>
              <a:gd name="adj" fmla="val 2967"/>
            </a:avLst>
          </a:prstGeom>
          <a:solidFill>
            <a:srgbClr val="3D3D42"/>
          </a:solidFill>
          <a:ln w="13811">
            <a:solidFill>
              <a:srgbClr val="494950"/>
            </a:solidFill>
            <a:prstDash val="solid"/>
          </a:ln>
        </p:spPr>
      </p:sp>
      <p:sp>
        <p:nvSpPr>
          <p:cNvPr id="6" name="Text 4"/>
          <p:cNvSpPr/>
          <p:nvPr/>
        </p:nvSpPr>
        <p:spPr>
          <a:xfrm>
            <a:off x="2273975" y="2671048"/>
            <a:ext cx="2898100" cy="1388745"/>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Importance and definition of composition in graphic design</a:t>
            </a:r>
            <a:endParaRPr lang="en-US" sz="2187" dirty="0"/>
          </a:p>
        </p:txBody>
      </p:sp>
      <p:sp>
        <p:nvSpPr>
          <p:cNvPr id="7" name="Text 5"/>
          <p:cNvSpPr/>
          <p:nvPr/>
        </p:nvSpPr>
        <p:spPr>
          <a:xfrm>
            <a:off x="2273975" y="4193024"/>
            <a:ext cx="2898100" cy="2487811"/>
          </a:xfrm>
          <a:prstGeom prst="rect">
            <a:avLst/>
          </a:prstGeom>
          <a:noFill/>
          <a:ln/>
        </p:spPr>
        <p:txBody>
          <a:bodyPr wrap="square" rtlCol="0" anchor="t"/>
          <a:lstStyle/>
          <a:p>
            <a:pPr marL="0" indent="0">
              <a:lnSpc>
                <a:spcPts val="2799"/>
              </a:lnSpc>
              <a:buNone/>
            </a:pPr>
            <a:r>
              <a:rPr lang="en-US" sz="1600" dirty="0">
                <a:solidFill>
                  <a:srgbClr val="E5E0DF"/>
                </a:solidFill>
                <a:latin typeface="Roboto" pitchFamily="34" charset="0"/>
                <a:ea typeface="Roboto" pitchFamily="34" charset="-122"/>
                <a:cs typeface="Roboto" pitchFamily="34" charset="-120"/>
              </a:rPr>
              <a:t>Composition refers to the arrangement of elements in a design, taking into account their size, color, shape, and visual weight to create a harmonious and pleasing visual.</a:t>
            </a:r>
            <a:endParaRPr lang="en-US" sz="1600" dirty="0"/>
          </a:p>
        </p:txBody>
      </p:sp>
      <p:sp>
        <p:nvSpPr>
          <p:cNvPr id="8" name="Shape 6"/>
          <p:cNvSpPr/>
          <p:nvPr/>
        </p:nvSpPr>
        <p:spPr>
          <a:xfrm>
            <a:off x="5630228" y="2435066"/>
            <a:ext cx="3370064" cy="4498181"/>
          </a:xfrm>
          <a:prstGeom prst="roundRect">
            <a:avLst>
              <a:gd name="adj" fmla="val 2967"/>
            </a:avLst>
          </a:prstGeom>
          <a:solidFill>
            <a:srgbClr val="3D3D42"/>
          </a:solidFill>
          <a:ln w="13811">
            <a:solidFill>
              <a:srgbClr val="494950"/>
            </a:solidFill>
            <a:prstDash val="solid"/>
          </a:ln>
        </p:spPr>
      </p:sp>
      <p:sp>
        <p:nvSpPr>
          <p:cNvPr id="9" name="Text 7"/>
          <p:cNvSpPr/>
          <p:nvPr/>
        </p:nvSpPr>
        <p:spPr>
          <a:xfrm>
            <a:off x="5866209" y="2671048"/>
            <a:ext cx="2898100" cy="1041559"/>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Rule of thirds and other composition techniques</a:t>
            </a:r>
            <a:endParaRPr lang="en-US" sz="2187" dirty="0"/>
          </a:p>
        </p:txBody>
      </p:sp>
      <p:sp>
        <p:nvSpPr>
          <p:cNvPr id="10" name="Text 8"/>
          <p:cNvSpPr/>
          <p:nvPr/>
        </p:nvSpPr>
        <p:spPr>
          <a:xfrm>
            <a:off x="5866209" y="3845838"/>
            <a:ext cx="2898100" cy="2843213"/>
          </a:xfrm>
          <a:prstGeom prst="rect">
            <a:avLst/>
          </a:prstGeom>
          <a:noFill/>
          <a:ln/>
        </p:spPr>
        <p:txBody>
          <a:bodyPr wrap="square" rtlCol="0" anchor="t"/>
          <a:lstStyle/>
          <a:p>
            <a:pPr marL="0" indent="0">
              <a:lnSpc>
                <a:spcPts val="2799"/>
              </a:lnSpc>
              <a:buNone/>
            </a:pPr>
            <a:r>
              <a:rPr lang="en-US" sz="1600" dirty="0">
                <a:solidFill>
                  <a:srgbClr val="E5E0DF"/>
                </a:solidFill>
                <a:latin typeface="Roboto" pitchFamily="34" charset="0"/>
                <a:ea typeface="Roboto" pitchFamily="34" charset="-122"/>
                <a:cs typeface="Roboto" pitchFamily="34" charset="-120"/>
              </a:rPr>
              <a:t>The rule of thirds, symmetry, and asymmetry can be used as basic composition techniques. In addition, negative space, alignment, and balance play important roles in creating an effective composition.</a:t>
            </a:r>
            <a:endParaRPr lang="en-US" sz="1600" dirty="0"/>
          </a:p>
        </p:txBody>
      </p:sp>
      <p:sp>
        <p:nvSpPr>
          <p:cNvPr id="11" name="Shape 9"/>
          <p:cNvSpPr/>
          <p:nvPr/>
        </p:nvSpPr>
        <p:spPr>
          <a:xfrm>
            <a:off x="9222462" y="2435066"/>
            <a:ext cx="3370064" cy="4498181"/>
          </a:xfrm>
          <a:prstGeom prst="roundRect">
            <a:avLst>
              <a:gd name="adj" fmla="val 2967"/>
            </a:avLst>
          </a:prstGeom>
          <a:solidFill>
            <a:srgbClr val="3D3D42"/>
          </a:solidFill>
          <a:ln w="13811">
            <a:solidFill>
              <a:srgbClr val="494950"/>
            </a:solidFill>
            <a:prstDash val="solid"/>
          </a:ln>
        </p:spPr>
      </p:sp>
      <p:sp>
        <p:nvSpPr>
          <p:cNvPr id="12" name="Text 10"/>
          <p:cNvSpPr/>
          <p:nvPr/>
        </p:nvSpPr>
        <p:spPr>
          <a:xfrm>
            <a:off x="9458444" y="2671048"/>
            <a:ext cx="2898100"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Hierarchy and visual hierarchy</a:t>
            </a:r>
            <a:endParaRPr lang="en-US" sz="2187" dirty="0"/>
          </a:p>
        </p:txBody>
      </p:sp>
      <p:sp>
        <p:nvSpPr>
          <p:cNvPr id="13" name="Text 11"/>
          <p:cNvSpPr/>
          <p:nvPr/>
        </p:nvSpPr>
        <p:spPr>
          <a:xfrm>
            <a:off x="9458444" y="3498652"/>
            <a:ext cx="2898100" cy="3198614"/>
          </a:xfrm>
          <a:prstGeom prst="rect">
            <a:avLst/>
          </a:prstGeom>
          <a:noFill/>
          <a:ln/>
        </p:spPr>
        <p:txBody>
          <a:bodyPr wrap="square" rtlCol="0" anchor="t"/>
          <a:lstStyle/>
          <a:p>
            <a:pPr marL="0" indent="0">
              <a:lnSpc>
                <a:spcPts val="2799"/>
              </a:lnSpc>
              <a:buNone/>
            </a:pPr>
            <a:r>
              <a:rPr lang="en-US" sz="1600" dirty="0">
                <a:solidFill>
                  <a:srgbClr val="E5E0DF"/>
                </a:solidFill>
                <a:latin typeface="Roboto" pitchFamily="34" charset="0"/>
                <a:ea typeface="Roboto" pitchFamily="34" charset="-122"/>
                <a:cs typeface="Roboto" pitchFamily="34" charset="-120"/>
              </a:rPr>
              <a:t>A proper hierarchy and visual hierarchy can help a viewer understand a complex design or message. Design elements should be organized in a clear, logical manner that guides the viewer's attention to the most important information.</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297662"/>
            <a:ext cx="444388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Line Elements</a:t>
            </a:r>
            <a:endParaRPr lang="en-US" sz="4374" dirty="0"/>
          </a:p>
        </p:txBody>
      </p:sp>
      <p:sp>
        <p:nvSpPr>
          <p:cNvPr id="6" name="Shape 3"/>
          <p:cNvSpPr/>
          <p:nvPr/>
        </p:nvSpPr>
        <p:spPr>
          <a:xfrm>
            <a:off x="833199" y="2325291"/>
            <a:ext cx="4542115" cy="2721173"/>
          </a:xfrm>
          <a:prstGeom prst="roundRect">
            <a:avLst>
              <a:gd name="adj" fmla="val 3675"/>
            </a:avLst>
          </a:prstGeom>
          <a:solidFill>
            <a:srgbClr val="3D3D42"/>
          </a:solidFill>
          <a:ln w="13811">
            <a:solidFill>
              <a:srgbClr val="494950"/>
            </a:solidFill>
            <a:prstDash val="solid"/>
          </a:ln>
        </p:spPr>
      </p:sp>
      <p:sp>
        <p:nvSpPr>
          <p:cNvPr id="7" name="Text 4"/>
          <p:cNvSpPr/>
          <p:nvPr/>
        </p:nvSpPr>
        <p:spPr>
          <a:xfrm>
            <a:off x="1069181" y="2561273"/>
            <a:ext cx="4070152"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Importance of lines in graphic design</a:t>
            </a:r>
            <a:endParaRPr lang="en-US" sz="2187" dirty="0"/>
          </a:p>
        </p:txBody>
      </p:sp>
      <p:sp>
        <p:nvSpPr>
          <p:cNvPr id="8" name="Text 5"/>
          <p:cNvSpPr/>
          <p:nvPr/>
        </p:nvSpPr>
        <p:spPr>
          <a:xfrm>
            <a:off x="1069181" y="3388876"/>
            <a:ext cx="4070152"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Lines are fundamental building blocks of design, serving to create structure, define boundaries, and convey emotion in an image.</a:t>
            </a:r>
            <a:endParaRPr lang="en-US" sz="1750" dirty="0"/>
          </a:p>
        </p:txBody>
      </p:sp>
      <p:sp>
        <p:nvSpPr>
          <p:cNvPr id="9" name="Shape 6"/>
          <p:cNvSpPr/>
          <p:nvPr/>
        </p:nvSpPr>
        <p:spPr>
          <a:xfrm>
            <a:off x="5597485" y="2325291"/>
            <a:ext cx="4542115" cy="2721173"/>
          </a:xfrm>
          <a:prstGeom prst="roundRect">
            <a:avLst>
              <a:gd name="adj" fmla="val 3675"/>
            </a:avLst>
          </a:prstGeom>
          <a:solidFill>
            <a:srgbClr val="3D3D42"/>
          </a:solidFill>
          <a:ln w="13811">
            <a:solidFill>
              <a:srgbClr val="494950"/>
            </a:solidFill>
            <a:prstDash val="solid"/>
          </a:ln>
        </p:spPr>
      </p:sp>
      <p:sp>
        <p:nvSpPr>
          <p:cNvPr id="10" name="Text 7"/>
          <p:cNvSpPr/>
          <p:nvPr/>
        </p:nvSpPr>
        <p:spPr>
          <a:xfrm>
            <a:off x="5833467" y="2561273"/>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Types of lines</a:t>
            </a:r>
            <a:endParaRPr lang="en-US" sz="2187" dirty="0"/>
          </a:p>
        </p:txBody>
      </p:sp>
      <p:sp>
        <p:nvSpPr>
          <p:cNvPr id="11" name="Text 8"/>
          <p:cNvSpPr/>
          <p:nvPr/>
        </p:nvSpPr>
        <p:spPr>
          <a:xfrm>
            <a:off x="5833467" y="3041690"/>
            <a:ext cx="4070152"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Straight, curved, zigzag, dotted, dashed; each type of line has a unique impact on the mood of an image and can imbue it with different meanings.</a:t>
            </a:r>
            <a:endParaRPr lang="en-US" sz="1750" dirty="0"/>
          </a:p>
        </p:txBody>
      </p:sp>
      <p:sp>
        <p:nvSpPr>
          <p:cNvPr id="12" name="Shape 9"/>
          <p:cNvSpPr/>
          <p:nvPr/>
        </p:nvSpPr>
        <p:spPr>
          <a:xfrm>
            <a:off x="833199" y="5268635"/>
            <a:ext cx="9306401" cy="1663184"/>
          </a:xfrm>
          <a:prstGeom prst="roundRect">
            <a:avLst>
              <a:gd name="adj" fmla="val 6012"/>
            </a:avLst>
          </a:prstGeom>
          <a:solidFill>
            <a:srgbClr val="3D3D42"/>
          </a:solidFill>
          <a:ln w="13811">
            <a:solidFill>
              <a:srgbClr val="494950"/>
            </a:solidFill>
            <a:prstDash val="solid"/>
          </a:ln>
        </p:spPr>
      </p:sp>
      <p:sp>
        <p:nvSpPr>
          <p:cNvPr id="13" name="Text 10"/>
          <p:cNvSpPr/>
          <p:nvPr/>
        </p:nvSpPr>
        <p:spPr>
          <a:xfrm>
            <a:off x="1069181" y="5504617"/>
            <a:ext cx="36499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Use of lines in composition</a:t>
            </a:r>
            <a:endParaRPr lang="en-US" sz="2187" dirty="0"/>
          </a:p>
        </p:txBody>
      </p:sp>
      <p:sp>
        <p:nvSpPr>
          <p:cNvPr id="14" name="Text 11"/>
          <p:cNvSpPr/>
          <p:nvPr/>
        </p:nvSpPr>
        <p:spPr>
          <a:xfrm>
            <a:off x="1069181" y="5985034"/>
            <a:ext cx="8834438" cy="710803"/>
          </a:xfrm>
          <a:prstGeom prst="rect">
            <a:avLst/>
          </a:prstGeom>
          <a:noFill/>
          <a:ln/>
        </p:spPr>
        <p:txBody>
          <a:bodyPr wrap="square" rtlCol="0" anchor="t"/>
          <a:lstStyle/>
          <a:p>
            <a:pPr marL="0" indent="0">
              <a:lnSpc>
                <a:spcPts val="2799"/>
              </a:lnSpc>
              <a:buNone/>
            </a:pPr>
            <a:r>
              <a:rPr lang="en-US" sz="1600" dirty="0">
                <a:solidFill>
                  <a:srgbClr val="E5E0DF"/>
                </a:solidFill>
                <a:latin typeface="Roboto" pitchFamily="34" charset="0"/>
                <a:ea typeface="Roboto" pitchFamily="34" charset="-122"/>
                <a:cs typeface="Roboto" pitchFamily="34" charset="-120"/>
              </a:rPr>
              <a:t>Lines can be used to create focal points, guide the eye, or lead the viewer through a specific path in the design, and can also be used to create a sense of movement in an image.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651272"/>
            <a:ext cx="53111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Principles of Design</a:t>
            </a:r>
            <a:endParaRPr lang="en-US" sz="4374" dirty="0"/>
          </a:p>
        </p:txBody>
      </p:sp>
      <p:pic>
        <p:nvPicPr>
          <p:cNvPr id="5" name="Image 0" descr="preencoded.png"/>
          <p:cNvPicPr>
            <a:picLocks noChangeAspect="1"/>
          </p:cNvPicPr>
          <p:nvPr/>
        </p:nvPicPr>
        <p:blipFill>
          <a:blip r:embed="rId3"/>
          <a:stretch>
            <a:fillRect/>
          </a:stretch>
        </p:blipFill>
        <p:spPr>
          <a:xfrm>
            <a:off x="2037993" y="1789986"/>
            <a:ext cx="2388632" cy="1476256"/>
          </a:xfrm>
          <a:prstGeom prst="rect">
            <a:avLst/>
          </a:prstGeom>
        </p:spPr>
      </p:pic>
      <p:sp>
        <p:nvSpPr>
          <p:cNvPr id="6" name="Text 3"/>
          <p:cNvSpPr/>
          <p:nvPr/>
        </p:nvSpPr>
        <p:spPr>
          <a:xfrm>
            <a:off x="2037993" y="3543895"/>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Balance</a:t>
            </a:r>
            <a:endParaRPr lang="en-US" sz="2187" dirty="0"/>
          </a:p>
        </p:txBody>
      </p:sp>
      <p:sp>
        <p:nvSpPr>
          <p:cNvPr id="7" name="Text 4"/>
          <p:cNvSpPr/>
          <p:nvPr/>
        </p:nvSpPr>
        <p:spPr>
          <a:xfrm>
            <a:off x="2037993" y="4024311"/>
            <a:ext cx="2555272" cy="406706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Balance refers to the even distribution of the elements in a design. This can be achieved by making sure the visual weight of each element is equal, or by using asymmetry and negative space to create movement.</a:t>
            </a:r>
            <a:endParaRPr lang="en-US" sz="1750" dirty="0"/>
          </a:p>
        </p:txBody>
      </p:sp>
      <p:pic>
        <p:nvPicPr>
          <p:cNvPr id="8" name="Image 1" descr="preencoded.png"/>
          <p:cNvPicPr>
            <a:picLocks noChangeAspect="1"/>
          </p:cNvPicPr>
          <p:nvPr/>
        </p:nvPicPr>
        <p:blipFill>
          <a:blip r:embed="rId4"/>
          <a:stretch>
            <a:fillRect/>
          </a:stretch>
        </p:blipFill>
        <p:spPr>
          <a:xfrm>
            <a:off x="4759881" y="1789986"/>
            <a:ext cx="2388632" cy="1476256"/>
          </a:xfrm>
          <a:prstGeom prst="rect">
            <a:avLst/>
          </a:prstGeom>
        </p:spPr>
      </p:pic>
      <p:sp>
        <p:nvSpPr>
          <p:cNvPr id="9" name="Text 5"/>
          <p:cNvSpPr/>
          <p:nvPr/>
        </p:nvSpPr>
        <p:spPr>
          <a:xfrm>
            <a:off x="4759881" y="3543895"/>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Contrast</a:t>
            </a:r>
            <a:endParaRPr lang="en-US" sz="2187" dirty="0"/>
          </a:p>
        </p:txBody>
      </p:sp>
      <p:sp>
        <p:nvSpPr>
          <p:cNvPr id="10" name="Text 6"/>
          <p:cNvSpPr/>
          <p:nvPr/>
        </p:nvSpPr>
        <p:spPr>
          <a:xfrm>
            <a:off x="4759881" y="4024312"/>
            <a:ext cx="2388632"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Contrast refers to the difference between the elements in a design. This can be achieved by using different colors, font sizes, or shapes to make certain elements stand out.</a:t>
            </a:r>
            <a:endParaRPr lang="en-US" sz="1750" dirty="0"/>
          </a:p>
        </p:txBody>
      </p:sp>
      <p:pic>
        <p:nvPicPr>
          <p:cNvPr id="11" name="Image 2" descr="preencoded.png"/>
          <p:cNvPicPr>
            <a:picLocks noChangeAspect="1"/>
          </p:cNvPicPr>
          <p:nvPr/>
        </p:nvPicPr>
        <p:blipFill>
          <a:blip r:embed="rId5"/>
          <a:stretch>
            <a:fillRect/>
          </a:stretch>
        </p:blipFill>
        <p:spPr>
          <a:xfrm>
            <a:off x="7481768" y="1789986"/>
            <a:ext cx="2388632" cy="1476256"/>
          </a:xfrm>
          <a:prstGeom prst="rect">
            <a:avLst/>
          </a:prstGeom>
        </p:spPr>
      </p:pic>
      <p:sp>
        <p:nvSpPr>
          <p:cNvPr id="12" name="Text 7"/>
          <p:cNvSpPr/>
          <p:nvPr/>
        </p:nvSpPr>
        <p:spPr>
          <a:xfrm>
            <a:off x="7481768" y="3543895"/>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Rhythm</a:t>
            </a:r>
            <a:endParaRPr lang="en-US" sz="2187" dirty="0"/>
          </a:p>
        </p:txBody>
      </p:sp>
      <p:sp>
        <p:nvSpPr>
          <p:cNvPr id="13" name="Text 8"/>
          <p:cNvSpPr/>
          <p:nvPr/>
        </p:nvSpPr>
        <p:spPr>
          <a:xfrm>
            <a:off x="7481768" y="4024312"/>
            <a:ext cx="2388632"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Rhythm refers to the repetition of specific design elements to create a visual flow. This can be achieved by repeating the use of certain colors, shapes, or patterns.</a:t>
            </a:r>
            <a:endParaRPr lang="en-US" sz="1750" dirty="0"/>
          </a:p>
        </p:txBody>
      </p:sp>
      <p:pic>
        <p:nvPicPr>
          <p:cNvPr id="14" name="Image 3" descr="preencoded.png"/>
          <p:cNvPicPr>
            <a:picLocks noChangeAspect="1"/>
          </p:cNvPicPr>
          <p:nvPr/>
        </p:nvPicPr>
        <p:blipFill>
          <a:blip r:embed="rId6"/>
          <a:stretch>
            <a:fillRect/>
          </a:stretch>
        </p:blipFill>
        <p:spPr>
          <a:xfrm>
            <a:off x="10203656" y="1789986"/>
            <a:ext cx="2388751" cy="1476256"/>
          </a:xfrm>
          <a:prstGeom prst="rect">
            <a:avLst/>
          </a:prstGeom>
        </p:spPr>
      </p:pic>
      <p:sp>
        <p:nvSpPr>
          <p:cNvPr id="15" name="Text 9"/>
          <p:cNvSpPr/>
          <p:nvPr/>
        </p:nvSpPr>
        <p:spPr>
          <a:xfrm>
            <a:off x="10203656" y="3543895"/>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Unity</a:t>
            </a:r>
            <a:endParaRPr lang="en-US" sz="2187" dirty="0"/>
          </a:p>
        </p:txBody>
      </p:sp>
      <p:sp>
        <p:nvSpPr>
          <p:cNvPr id="16" name="Text 10"/>
          <p:cNvSpPr/>
          <p:nvPr/>
        </p:nvSpPr>
        <p:spPr>
          <a:xfrm>
            <a:off x="10203656" y="4024311"/>
            <a:ext cx="2714902" cy="3843781"/>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Unity refers to creating a cohesive design that is aesthetically pleasing and visually appealing. This can be achieved by consistently applying specific design elements throughout the design process.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1826538"/>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Introduction to Graphic Design Principles</a:t>
            </a:r>
            <a:endParaRPr lang="en-US" sz="4374" dirty="0"/>
          </a:p>
        </p:txBody>
      </p:sp>
      <p:sp>
        <p:nvSpPr>
          <p:cNvPr id="7" name="Shape 4"/>
          <p:cNvSpPr/>
          <p:nvPr/>
        </p:nvSpPr>
        <p:spPr>
          <a:xfrm>
            <a:off x="2037993" y="3722132"/>
            <a:ext cx="499943" cy="499943"/>
          </a:xfrm>
          <a:prstGeom prst="roundRect">
            <a:avLst>
              <a:gd name="adj" fmla="val 20000"/>
            </a:avLst>
          </a:prstGeom>
          <a:solidFill>
            <a:srgbClr val="3D3D42"/>
          </a:solidFill>
          <a:ln w="13811">
            <a:solidFill>
              <a:srgbClr val="494950"/>
            </a:solidFill>
            <a:prstDash val="solid"/>
          </a:ln>
        </p:spPr>
      </p:sp>
      <p:sp>
        <p:nvSpPr>
          <p:cNvPr id="8" name="Text 5"/>
          <p:cNvSpPr/>
          <p:nvPr/>
        </p:nvSpPr>
        <p:spPr>
          <a:xfrm>
            <a:off x="2238375" y="3763804"/>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6"/>
          <p:cNvSpPr/>
          <p:nvPr/>
        </p:nvSpPr>
        <p:spPr>
          <a:xfrm>
            <a:off x="2760107" y="3798451"/>
            <a:ext cx="2647950"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Why Design Principles Matter</a:t>
            </a:r>
            <a:endParaRPr lang="en-US" sz="2187" dirty="0"/>
          </a:p>
        </p:txBody>
      </p:sp>
      <p:sp>
        <p:nvSpPr>
          <p:cNvPr id="10" name="Text 7"/>
          <p:cNvSpPr/>
          <p:nvPr/>
        </p:nvSpPr>
        <p:spPr>
          <a:xfrm>
            <a:off x="2760107" y="4626054"/>
            <a:ext cx="2647950"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Learn why understanding design principles is key to creating effective visual communication.</a:t>
            </a:r>
            <a:endParaRPr lang="en-US" sz="1750" dirty="0"/>
          </a:p>
        </p:txBody>
      </p:sp>
      <p:sp>
        <p:nvSpPr>
          <p:cNvPr id="11" name="Shape 8"/>
          <p:cNvSpPr/>
          <p:nvPr/>
        </p:nvSpPr>
        <p:spPr>
          <a:xfrm>
            <a:off x="5630228" y="3722132"/>
            <a:ext cx="499943" cy="499943"/>
          </a:xfrm>
          <a:prstGeom prst="roundRect">
            <a:avLst>
              <a:gd name="adj" fmla="val 20000"/>
            </a:avLst>
          </a:prstGeom>
          <a:solidFill>
            <a:srgbClr val="3D3D42"/>
          </a:solidFill>
          <a:ln w="13811">
            <a:solidFill>
              <a:srgbClr val="494950"/>
            </a:solidFill>
            <a:prstDash val="solid"/>
          </a:ln>
        </p:spPr>
      </p:sp>
      <p:sp>
        <p:nvSpPr>
          <p:cNvPr id="12" name="Text 9"/>
          <p:cNvSpPr/>
          <p:nvPr/>
        </p:nvSpPr>
        <p:spPr>
          <a:xfrm>
            <a:off x="5784890" y="3763804"/>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3" name="Text 10"/>
          <p:cNvSpPr/>
          <p:nvPr/>
        </p:nvSpPr>
        <p:spPr>
          <a:xfrm>
            <a:off x="6352342" y="3798451"/>
            <a:ext cx="2647950"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Key Design Principles</a:t>
            </a:r>
            <a:endParaRPr lang="en-US" sz="2187" dirty="0"/>
          </a:p>
        </p:txBody>
      </p:sp>
      <p:sp>
        <p:nvSpPr>
          <p:cNvPr id="14" name="Text 11"/>
          <p:cNvSpPr/>
          <p:nvPr/>
        </p:nvSpPr>
        <p:spPr>
          <a:xfrm>
            <a:off x="6352342" y="4626054"/>
            <a:ext cx="2647950" cy="1777008"/>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Explore fundamental graphic design concepts like composition, typography, and color theory.</a:t>
            </a:r>
            <a:endParaRPr lang="en-US" sz="1750" dirty="0"/>
          </a:p>
        </p:txBody>
      </p:sp>
      <p:sp>
        <p:nvSpPr>
          <p:cNvPr id="15" name="Shape 12"/>
          <p:cNvSpPr/>
          <p:nvPr/>
        </p:nvSpPr>
        <p:spPr>
          <a:xfrm>
            <a:off x="9222462" y="3722132"/>
            <a:ext cx="499943" cy="499943"/>
          </a:xfrm>
          <a:prstGeom prst="roundRect">
            <a:avLst>
              <a:gd name="adj" fmla="val 20000"/>
            </a:avLst>
          </a:prstGeom>
          <a:solidFill>
            <a:srgbClr val="3D3D42"/>
          </a:solidFill>
          <a:ln w="13811">
            <a:solidFill>
              <a:srgbClr val="494950"/>
            </a:solidFill>
            <a:prstDash val="solid"/>
          </a:ln>
        </p:spPr>
      </p:sp>
      <p:sp>
        <p:nvSpPr>
          <p:cNvPr id="16" name="Text 13"/>
          <p:cNvSpPr/>
          <p:nvPr/>
        </p:nvSpPr>
        <p:spPr>
          <a:xfrm>
            <a:off x="9373314" y="3763804"/>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7" name="Text 14"/>
          <p:cNvSpPr/>
          <p:nvPr/>
        </p:nvSpPr>
        <p:spPr>
          <a:xfrm>
            <a:off x="9944576" y="3798451"/>
            <a:ext cx="2647950"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Design Principles in Action</a:t>
            </a:r>
            <a:endParaRPr lang="en-US" sz="2187" dirty="0"/>
          </a:p>
        </p:txBody>
      </p:sp>
      <p:sp>
        <p:nvSpPr>
          <p:cNvPr id="18" name="Text 15"/>
          <p:cNvSpPr/>
          <p:nvPr/>
        </p:nvSpPr>
        <p:spPr>
          <a:xfrm>
            <a:off x="9944576" y="4626054"/>
            <a:ext cx="2647950"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Experience how these elements work together to create stunning visuals and engaging campaigns.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1351</Words>
  <Application>Microsoft Office PowerPoint</Application>
  <PresentationFormat>Custom</PresentationFormat>
  <Paragraphs>159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18</cp:revision>
  <dcterms:created xsi:type="dcterms:W3CDTF">2024-01-03T04:24:14Z</dcterms:created>
  <dcterms:modified xsi:type="dcterms:W3CDTF">2024-01-03T16:39:36Z</dcterms:modified>
</cp:coreProperties>
</file>